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7" r:id="rId2"/>
    <p:sldId id="577" r:id="rId3"/>
    <p:sldId id="601" r:id="rId4"/>
    <p:sldId id="603" r:id="rId5"/>
    <p:sldId id="599" r:id="rId6"/>
    <p:sldId id="594" r:id="rId7"/>
    <p:sldId id="578" r:id="rId8"/>
    <p:sldId id="579" r:id="rId9"/>
    <p:sldId id="595" r:id="rId10"/>
    <p:sldId id="580" r:id="rId11"/>
    <p:sldId id="581" r:id="rId12"/>
    <p:sldId id="596" r:id="rId13"/>
    <p:sldId id="582" r:id="rId14"/>
    <p:sldId id="583" r:id="rId15"/>
    <p:sldId id="584" r:id="rId16"/>
    <p:sldId id="585" r:id="rId17"/>
    <p:sldId id="586" r:id="rId18"/>
    <p:sldId id="587" r:id="rId19"/>
    <p:sldId id="597" r:id="rId20"/>
    <p:sldId id="5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1EB0F-8D04-4BC4-8E37-9B132EF112BE}" type="datetimeFigureOut">
              <a:rPr lang="en-PH" smtClean="0"/>
              <a:t>7/8/2020</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3ADDE-8B95-4E6A-96CB-13ED7FA5BE5A}" type="slidenum">
              <a:rPr lang="en-PH" smtClean="0"/>
              <a:t>‹#›</a:t>
            </a:fld>
            <a:endParaRPr lang="en-PH"/>
          </a:p>
        </p:txBody>
      </p:sp>
    </p:spTree>
    <p:extLst>
      <p:ext uri="{BB962C8B-B14F-4D97-AF65-F5344CB8AC3E}">
        <p14:creationId xmlns:p14="http://schemas.microsoft.com/office/powerpoint/2010/main" val="348673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3C23D-74F8-49F7-975E-F95D05F39169}" type="slidenum">
              <a:rPr lang="en-US" smtClean="0"/>
              <a:pPr/>
              <a:t>8</a:t>
            </a:fld>
            <a:endParaRPr lang="en-US"/>
          </a:p>
        </p:txBody>
      </p:sp>
    </p:spTree>
    <p:extLst>
      <p:ext uri="{BB962C8B-B14F-4D97-AF65-F5344CB8AC3E}">
        <p14:creationId xmlns:p14="http://schemas.microsoft.com/office/powerpoint/2010/main" val="31187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M&amp;E framework: The</a:t>
            </a:r>
            <a:r>
              <a:rPr lang="en-US" baseline="0" dirty="0"/>
              <a:t> indicators have been built on the five goals of the RPOA and their targets. The indicators are result-based, which means they report the results as opposed to actions.</a:t>
            </a:r>
          </a:p>
          <a:p>
            <a:r>
              <a:rPr lang="en-US" baseline="0" dirty="0"/>
              <a:t>The higher level outcome 1 and 2 were defined to that the several of the regional indicators roll up into them.</a:t>
            </a:r>
          </a:p>
          <a:p>
            <a:r>
              <a:rPr lang="en-US" baseline="0" dirty="0"/>
              <a:t>The impact and higher level outcomes have not been finalized.</a:t>
            </a:r>
            <a:endParaRPr lang="en-US" dirty="0"/>
          </a:p>
        </p:txBody>
      </p:sp>
      <p:sp>
        <p:nvSpPr>
          <p:cNvPr id="4" name="Slide Number Placeholder 3"/>
          <p:cNvSpPr>
            <a:spLocks noGrp="1"/>
          </p:cNvSpPr>
          <p:nvPr>
            <p:ph type="sldNum" sz="quarter" idx="10"/>
          </p:nvPr>
        </p:nvSpPr>
        <p:spPr/>
        <p:txBody>
          <a:bodyPr/>
          <a:lstStyle/>
          <a:p>
            <a:fld id="{85F3C23D-74F8-49F7-975E-F95D05F39169}" type="slidenum">
              <a:rPr lang="en-US" smtClean="0"/>
              <a:pPr/>
              <a:t>10</a:t>
            </a:fld>
            <a:endParaRPr lang="en-US"/>
          </a:p>
        </p:txBody>
      </p:sp>
    </p:spTree>
    <p:extLst>
      <p:ext uri="{BB962C8B-B14F-4D97-AF65-F5344CB8AC3E}">
        <p14:creationId xmlns:p14="http://schemas.microsoft.com/office/powerpoint/2010/main" val="121416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the M&amp;E framework using the Goal 3: Marine Protected areas established and effectively managed.</a:t>
            </a:r>
            <a:endParaRPr lang="en-US" dirty="0"/>
          </a:p>
        </p:txBody>
      </p:sp>
      <p:sp>
        <p:nvSpPr>
          <p:cNvPr id="4" name="Slide Number Placeholder 3"/>
          <p:cNvSpPr>
            <a:spLocks noGrp="1"/>
          </p:cNvSpPr>
          <p:nvPr>
            <p:ph type="sldNum" sz="quarter" idx="10"/>
          </p:nvPr>
        </p:nvSpPr>
        <p:spPr/>
        <p:txBody>
          <a:bodyPr/>
          <a:lstStyle/>
          <a:p>
            <a:fld id="{85F3C23D-74F8-49F7-975E-F95D05F39169}" type="slidenum">
              <a:rPr lang="en-US" smtClean="0"/>
              <a:pPr/>
              <a:t>11</a:t>
            </a:fld>
            <a:endParaRPr lang="en-US"/>
          </a:p>
        </p:txBody>
      </p:sp>
    </p:spTree>
    <p:extLst>
      <p:ext uri="{BB962C8B-B14F-4D97-AF65-F5344CB8AC3E}">
        <p14:creationId xmlns:p14="http://schemas.microsoft.com/office/powerpoint/2010/main" val="288468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the roles of each of the entities in the M&amp;E System. </a:t>
            </a:r>
          </a:p>
          <a:p>
            <a:r>
              <a:rPr lang="en-US" baseline="0" dirty="0"/>
              <a:t>The Coral Triangle Atlas plays a central role in the system by collecting data that is directly measured at the regional level, compiling data from the six countries into regional measures, serving as an intermediary link between organizations outside of the CT region and the TWGs, and providing analysis to the TWGs, NCCs and the Regional Secretariat.</a:t>
            </a:r>
          </a:p>
          <a:p>
            <a:endParaRPr lang="en-US" baseline="0" dirty="0"/>
          </a:p>
          <a:p>
            <a:r>
              <a:rPr lang="en-US" baseline="0" dirty="0"/>
              <a:t>The CTI development partners, NCCs, TWGs and Regional Secretariat work in close collaboration to analyze, endorse and make recommendations to the SOM according to the measures obtained every year.</a:t>
            </a:r>
            <a:endParaRPr lang="en-US" dirty="0"/>
          </a:p>
        </p:txBody>
      </p:sp>
      <p:sp>
        <p:nvSpPr>
          <p:cNvPr id="4" name="Slide Number Placeholder 3"/>
          <p:cNvSpPr>
            <a:spLocks noGrp="1"/>
          </p:cNvSpPr>
          <p:nvPr>
            <p:ph type="sldNum" sz="quarter" idx="10"/>
          </p:nvPr>
        </p:nvSpPr>
        <p:spPr/>
        <p:txBody>
          <a:bodyPr/>
          <a:lstStyle/>
          <a:p>
            <a:fld id="{85F3C23D-74F8-49F7-975E-F95D05F39169}" type="slidenum">
              <a:rPr lang="en-US" smtClean="0"/>
              <a:pPr/>
              <a:t>13</a:t>
            </a:fld>
            <a:endParaRPr lang="en-US"/>
          </a:p>
        </p:txBody>
      </p:sp>
    </p:spTree>
    <p:extLst>
      <p:ext uri="{BB962C8B-B14F-4D97-AF65-F5344CB8AC3E}">
        <p14:creationId xmlns:p14="http://schemas.microsoft.com/office/powerpoint/2010/main" val="98243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pathway is a key tool to map who will be responsible, and even more importantly, who will be accountable for each step of the indicator: collect, measure, compile, analyze, store and report. It can also serve as a means of information for the entities that have been identified in the pathway to ensure their collaboration.</a:t>
            </a:r>
          </a:p>
          <a:p>
            <a:endParaRPr lang="en-US" dirty="0"/>
          </a:p>
          <a:p>
            <a:r>
              <a:rPr lang="en-US" dirty="0"/>
              <a:t>Starting</a:t>
            </a:r>
            <a:r>
              <a:rPr lang="en-US" baseline="0" dirty="0"/>
              <a:t> with the field at the national level to the data compiled, analyzed, stored and reported, we can see that different entities are responsible for transferring the data to the NCC so it can be compiled with the other national data as a regional indicator. The NCC has a pivotal role since it is responsible for this intermediate link. </a:t>
            </a:r>
          </a:p>
          <a:p>
            <a:endParaRPr lang="en-US" baseline="0" dirty="0"/>
          </a:p>
          <a:p>
            <a:r>
              <a:rPr lang="en-US" baseline="0" dirty="0"/>
              <a:t>At the regional level, the same process (compiling, analyzing and storing) is supported by the TWGs, the CT Atlas and the Regional Secretariat. </a:t>
            </a:r>
            <a:endParaRPr lang="en-US" dirty="0"/>
          </a:p>
        </p:txBody>
      </p:sp>
      <p:sp>
        <p:nvSpPr>
          <p:cNvPr id="4" name="Slide Number Placeholder 3"/>
          <p:cNvSpPr>
            <a:spLocks noGrp="1"/>
          </p:cNvSpPr>
          <p:nvPr>
            <p:ph type="sldNum" sz="quarter" idx="10"/>
          </p:nvPr>
        </p:nvSpPr>
        <p:spPr/>
        <p:txBody>
          <a:bodyPr/>
          <a:lstStyle/>
          <a:p>
            <a:fld id="{85F3C23D-74F8-49F7-975E-F95D05F39169}" type="slidenum">
              <a:rPr lang="en-US" smtClean="0"/>
              <a:pPr/>
              <a:t>14</a:t>
            </a:fld>
            <a:endParaRPr lang="en-US"/>
          </a:p>
        </p:txBody>
      </p:sp>
    </p:spTree>
    <p:extLst>
      <p:ext uri="{BB962C8B-B14F-4D97-AF65-F5344CB8AC3E}">
        <p14:creationId xmlns:p14="http://schemas.microsoft.com/office/powerpoint/2010/main" val="277283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eaLnBrk="0" hangingPunct="0">
              <a:spcBef>
                <a:spcPct val="30000"/>
              </a:spcBef>
              <a:defRPr sz="1200">
                <a:solidFill>
                  <a:schemeClr val="tx1"/>
                </a:solidFill>
                <a:latin typeface="Calibri" pitchFamily="34" charset="0"/>
              </a:defRPr>
            </a:lvl1pPr>
            <a:lvl2pPr marL="742950" indent="-285750" defTabSz="911225" eaLnBrk="0" hangingPunct="0">
              <a:spcBef>
                <a:spcPct val="30000"/>
              </a:spcBef>
              <a:defRPr sz="1200">
                <a:solidFill>
                  <a:schemeClr val="tx1"/>
                </a:solidFill>
                <a:latin typeface="Calibri" pitchFamily="34" charset="0"/>
              </a:defRPr>
            </a:lvl2pPr>
            <a:lvl3pPr marL="1143000" indent="-228600" defTabSz="911225" eaLnBrk="0" hangingPunct="0">
              <a:spcBef>
                <a:spcPct val="30000"/>
              </a:spcBef>
              <a:defRPr sz="1200">
                <a:solidFill>
                  <a:schemeClr val="tx1"/>
                </a:solidFill>
                <a:latin typeface="Calibri" pitchFamily="34" charset="0"/>
              </a:defRPr>
            </a:lvl3pPr>
            <a:lvl4pPr marL="1600200" indent="-228600" defTabSz="911225" eaLnBrk="0" hangingPunct="0">
              <a:spcBef>
                <a:spcPct val="30000"/>
              </a:spcBef>
              <a:defRPr sz="1200">
                <a:solidFill>
                  <a:schemeClr val="tx1"/>
                </a:solidFill>
                <a:latin typeface="Calibri" pitchFamily="34" charset="0"/>
              </a:defRPr>
            </a:lvl4pPr>
            <a:lvl5pPr marL="2057400" indent="-228600" defTabSz="911225" eaLnBrk="0" hangingPunct="0">
              <a:spcBef>
                <a:spcPct val="30000"/>
              </a:spcBef>
              <a:defRPr sz="1200">
                <a:solidFill>
                  <a:schemeClr val="tx1"/>
                </a:solidFill>
                <a:latin typeface="Calibri" pitchFamily="34" charset="0"/>
              </a:defRPr>
            </a:lvl5pPr>
            <a:lvl6pPr marL="2514600" indent="-228600" defTabSz="911225" eaLnBrk="0" fontAlgn="base" hangingPunct="0">
              <a:spcBef>
                <a:spcPct val="30000"/>
              </a:spcBef>
              <a:spcAft>
                <a:spcPct val="0"/>
              </a:spcAft>
              <a:defRPr sz="1200">
                <a:solidFill>
                  <a:schemeClr val="tx1"/>
                </a:solidFill>
                <a:latin typeface="Calibri" pitchFamily="34" charset="0"/>
              </a:defRPr>
            </a:lvl6pPr>
            <a:lvl7pPr marL="2971800" indent="-228600" defTabSz="911225" eaLnBrk="0" fontAlgn="base" hangingPunct="0">
              <a:spcBef>
                <a:spcPct val="30000"/>
              </a:spcBef>
              <a:spcAft>
                <a:spcPct val="0"/>
              </a:spcAft>
              <a:defRPr sz="1200">
                <a:solidFill>
                  <a:schemeClr val="tx1"/>
                </a:solidFill>
                <a:latin typeface="Calibri" pitchFamily="34" charset="0"/>
              </a:defRPr>
            </a:lvl7pPr>
            <a:lvl8pPr marL="3429000" indent="-228600" defTabSz="911225" eaLnBrk="0" fontAlgn="base" hangingPunct="0">
              <a:spcBef>
                <a:spcPct val="30000"/>
              </a:spcBef>
              <a:spcAft>
                <a:spcPct val="0"/>
              </a:spcAft>
              <a:defRPr sz="1200">
                <a:solidFill>
                  <a:schemeClr val="tx1"/>
                </a:solidFill>
                <a:latin typeface="Calibri" pitchFamily="34" charset="0"/>
              </a:defRPr>
            </a:lvl8pPr>
            <a:lvl9pPr marL="3886200" indent="-228600" defTabSz="91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7D5CA7-ED02-4BB9-9B8B-9EF380F6905B}" type="slidenum">
              <a:rPr lang="en-US" altLang="en-US" smtClean="0">
                <a:latin typeface="Times New Roman" pitchFamily="18" charset="0"/>
              </a:rPr>
              <a:pPr eaLnBrk="1" hangingPunct="1">
                <a:spcBef>
                  <a:spcPct val="0"/>
                </a:spcBef>
              </a:pPr>
              <a:t>15</a:t>
            </a:fld>
            <a:endParaRPr lang="en-US" altLang="en-US">
              <a:latin typeface="Times New Roman"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4112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BB142-4AB5-47C1-B6B8-194486530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xmlns="" id="{4E76A5E5-2DD3-47F3-8B0F-315F92DAA5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xmlns="" id="{0280AF37-98EF-4EBF-95D2-1A90E256EDA0}"/>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4F7D8CFC-3871-4119-B927-76D7500ECC8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7D7BD3AF-D85A-49D2-8D76-E6AA381BC90C}"/>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825291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9B976-BD71-4CF5-915F-08DA71EC98D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8CDFF9E2-E780-46E2-A5CC-75D9E1A51F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5B16EBAB-4B88-48B0-BA44-770444051406}"/>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7B16D86B-CD19-4747-97AE-B550E0F062F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059F56B9-7E9A-44E9-ABC3-3B0D30E420AF}"/>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4036886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C82B102-3D0C-40F0-92FF-E742BB3570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E1E8477B-BA23-4E86-9D87-8C332C88F9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DDE774D3-8BBE-4777-B0AF-3C13237F2FEC}"/>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4B02DDE2-CA08-4752-B7E4-374743DC226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8EC3298E-C3FA-4408-9100-93BF90D52FDE}"/>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1507264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xmlns="" id="{8B934246-87B1-4444-9DCA-06622CAD5507}"/>
              </a:ext>
            </a:extLst>
          </p:cNvPr>
          <p:cNvSpPr>
            <a:spLocks noGrp="1"/>
          </p:cNvSpPr>
          <p:nvPr>
            <p:ph type="pic" sz="quarter" idx="10" hasCustomPrompt="1"/>
          </p:nvPr>
        </p:nvSpPr>
        <p:spPr>
          <a:xfrm>
            <a:off x="123997" y="124955"/>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2399" dirty="0"/>
            </a:lvl1pPr>
          </a:lstStyle>
          <a:p>
            <a:pPr marL="304775" lvl="0" indent="-304775" algn="ctr"/>
            <a:r>
              <a:rPr lang="en-US" dirty="0"/>
              <a:t>Insert Image</a:t>
            </a:r>
            <a:endParaRPr lang="en-GB" dirty="0"/>
          </a:p>
        </p:txBody>
      </p:sp>
      <p:sp>
        <p:nvSpPr>
          <p:cNvPr id="8" name="Freeform: Shape 7">
            <a:extLst>
              <a:ext uri="{FF2B5EF4-FFF2-40B4-BE49-F238E27FC236}">
                <a16:creationId xmlns:a16="http://schemas.microsoft.com/office/drawing/2014/main" xmlns=""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solidFill>
                <a:schemeClr val="tx1"/>
              </a:solidFill>
            </a:endParaRPr>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694872" y="5603182"/>
            <a:ext cx="9144000" cy="424603"/>
          </a:xfrm>
        </p:spPr>
        <p:txBody>
          <a:bodyPr vert="horz" lIns="91440" tIns="45720" rIns="91440" bIns="45720" rtlCol="0">
            <a:spAutoFit/>
          </a:bodyPr>
          <a:lstStyle>
            <a:lvl1pPr marL="0" indent="0">
              <a:buNone/>
              <a:defRPr lang="en-GB" sz="2399" dirty="0">
                <a:solidFill>
                  <a:schemeClr val="accent2">
                    <a:lumMod val="50000"/>
                  </a:schemeClr>
                </a:solidFill>
                <a:latin typeface="+mn-lt"/>
              </a:defRPr>
            </a:lvl1pPr>
          </a:lstStyle>
          <a:p>
            <a:pPr marL="304775" lvl="0" indent="-304775"/>
            <a:r>
              <a:rPr lang="en-US" dirty="0"/>
              <a:t>Subtitle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2" y="4698258"/>
            <a:ext cx="10607040" cy="904928"/>
          </a:xfrm>
        </p:spPr>
        <p:txBody>
          <a:bodyPr vert="horz" lIns="91440" tIns="45720" rIns="91440" bIns="45720" rtlCol="0" anchor="b">
            <a:spAutoFit/>
          </a:bodyPr>
          <a:lstStyle>
            <a:lvl1pPr>
              <a:defRPr lang="en-GB" sz="5867" b="1" dirty="0">
                <a:solidFill>
                  <a:schemeClr val="tx1">
                    <a:lumMod val="75000"/>
                    <a:lumOff val="25000"/>
                  </a:schemeClr>
                </a:solidFill>
                <a:latin typeface="+mj-lt"/>
              </a:defRPr>
            </a:lvl1pPr>
          </a:lstStyle>
          <a:p>
            <a:pPr marL="0" lvl="0"/>
            <a:r>
              <a:rPr lang="en-US" dirty="0"/>
              <a:t>Title</a:t>
            </a:r>
            <a:endParaRPr lang="en-GB" dirty="0"/>
          </a:p>
        </p:txBody>
      </p:sp>
    </p:spTree>
    <p:extLst>
      <p:ext uri="{BB962C8B-B14F-4D97-AF65-F5344CB8AC3E}">
        <p14:creationId xmlns:p14="http://schemas.microsoft.com/office/powerpoint/2010/main" val="2934247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65DBF-CDB7-4007-8775-3759D5E72E7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7CC02A32-415A-4AE3-B8E7-967FD2464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C5721A0E-4D3A-4075-88DA-584C91110D53}"/>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445B82A5-9540-42AF-8535-FF6A34BF48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67204AAF-D04E-4292-B2D9-AE85093A68EE}"/>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98373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8A624-04DE-4B74-8E5F-9C3277209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xmlns="" id="{803CBB37-E075-4E3D-80DC-163219D82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935E382-6C76-44F7-BEF3-50E97FC3C4D8}"/>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7B0F0366-8E7C-4652-BDC4-9520AEB031D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535EEFF3-D6D1-487D-90AA-FF9EB025B790}"/>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503393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5AD2C-006B-48EB-BFBD-7F481BDB947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89B8AEB5-1AB6-4AA5-B31B-EC6401D93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xmlns="" id="{85E1AD94-560E-43D7-8D22-41E9C24DF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xmlns="" id="{D5A79254-7D0B-49A3-89F2-C6F2CE04B3D2}"/>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6" name="Footer Placeholder 5">
            <a:extLst>
              <a:ext uri="{FF2B5EF4-FFF2-40B4-BE49-F238E27FC236}">
                <a16:creationId xmlns:a16="http://schemas.microsoft.com/office/drawing/2014/main" xmlns="" id="{0817FFAA-0116-447F-94D6-D226F75AA1E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B529096A-D882-4706-ACFF-4A540061F26E}"/>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600942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D6518-B7F7-42DD-93F1-E79D8BE70E1E}"/>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817DFFE1-34CE-4516-9C58-EEF3D04FD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623576-3631-47DF-8A0B-D933A3A53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xmlns="" id="{4424E863-18DC-4F0D-BBAF-9EEB06F1B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AFBA10-0353-4895-89D4-B98A800706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xmlns="" id="{05868EE2-8604-45D6-B5E5-8C33F715F5E1}"/>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8" name="Footer Placeholder 7">
            <a:extLst>
              <a:ext uri="{FF2B5EF4-FFF2-40B4-BE49-F238E27FC236}">
                <a16:creationId xmlns:a16="http://schemas.microsoft.com/office/drawing/2014/main" xmlns="" id="{B436C00D-8A4E-4EB4-B663-26E9DFA6B53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xmlns="" id="{58B2F48C-657F-4CB6-9473-A2C716E7F8BE}"/>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166222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EDD98-3A37-486B-A5DB-377D0D3FFD0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xmlns="" id="{D681AFE2-BB84-4405-9F21-CE2CDF4FBA9D}"/>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4" name="Footer Placeholder 3">
            <a:extLst>
              <a:ext uri="{FF2B5EF4-FFF2-40B4-BE49-F238E27FC236}">
                <a16:creationId xmlns:a16="http://schemas.microsoft.com/office/drawing/2014/main" xmlns="" id="{F14FF242-63D9-4BC7-BBC9-10414E38727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xmlns="" id="{891609BD-BE3C-48E6-8E1B-4A82CC0971E8}"/>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355091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447B1F-A2E0-455A-BC81-9250B1ED8DC2}"/>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3" name="Footer Placeholder 2">
            <a:extLst>
              <a:ext uri="{FF2B5EF4-FFF2-40B4-BE49-F238E27FC236}">
                <a16:creationId xmlns:a16="http://schemas.microsoft.com/office/drawing/2014/main" xmlns="" id="{6A4409A3-9112-4F21-98D7-92DF366073D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xmlns="" id="{35013CBA-D637-414F-B172-255DCDA2FE9C}"/>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873811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98E1E-D382-45FD-B2DF-4E817F815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9AB94BEC-1728-47AB-BF01-C922E89BF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xmlns="" id="{BE75A605-351D-430E-AA41-17BA97667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3472DF-5411-43E4-969C-65941847AE14}"/>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6" name="Footer Placeholder 5">
            <a:extLst>
              <a:ext uri="{FF2B5EF4-FFF2-40B4-BE49-F238E27FC236}">
                <a16:creationId xmlns:a16="http://schemas.microsoft.com/office/drawing/2014/main" xmlns="" id="{CBAF39FE-DA98-46E1-AE7E-E7EE20D7361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77FFA739-6431-4E1A-BD8C-BDD8B64BD761}"/>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1067282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5115E-5207-482A-A6CA-041C408C6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xmlns="" id="{4A303E38-FF6B-45C1-B20F-5B7CB1E48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xmlns="" id="{26097627-7A8C-4E00-856B-FB4EF5776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5001E5-2DCC-406E-9CB2-700693CA8093}"/>
              </a:ext>
            </a:extLst>
          </p:cNvPr>
          <p:cNvSpPr>
            <a:spLocks noGrp="1"/>
          </p:cNvSpPr>
          <p:nvPr>
            <p:ph type="dt" sz="half" idx="10"/>
          </p:nvPr>
        </p:nvSpPr>
        <p:spPr/>
        <p:txBody>
          <a:bodyPr/>
          <a:lstStyle/>
          <a:p>
            <a:fld id="{F5760257-D8EB-4329-A3FE-85F6A15B1AEF}" type="datetimeFigureOut">
              <a:rPr lang="en-ID" smtClean="0"/>
              <a:t>08/07/2020</a:t>
            </a:fld>
            <a:endParaRPr lang="en-ID"/>
          </a:p>
        </p:txBody>
      </p:sp>
      <p:sp>
        <p:nvSpPr>
          <p:cNvPr id="6" name="Footer Placeholder 5">
            <a:extLst>
              <a:ext uri="{FF2B5EF4-FFF2-40B4-BE49-F238E27FC236}">
                <a16:creationId xmlns:a16="http://schemas.microsoft.com/office/drawing/2014/main" xmlns="" id="{0B8BFA1F-4F72-4C9C-95E2-000CB20A892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A1E4D59D-8582-4CAE-9BA4-2656ED48F0A6}"/>
              </a:ext>
            </a:extLst>
          </p:cNvPr>
          <p:cNvSpPr>
            <a:spLocks noGrp="1"/>
          </p:cNvSpPr>
          <p:nvPr>
            <p:ph type="sldNum" sz="quarter" idx="12"/>
          </p:nvPr>
        </p:nvSpPr>
        <p:spPr/>
        <p:txBody>
          <a:bodyPr/>
          <a:lstStyle/>
          <a:p>
            <a:fld id="{456D1DF3-B972-4583-B478-45666D3831CA}" type="slidenum">
              <a:rPr lang="en-ID" smtClean="0"/>
              <a:t>‹#›</a:t>
            </a:fld>
            <a:endParaRPr lang="en-ID"/>
          </a:p>
        </p:txBody>
      </p:sp>
    </p:spTree>
    <p:extLst>
      <p:ext uri="{BB962C8B-B14F-4D97-AF65-F5344CB8AC3E}">
        <p14:creationId xmlns:p14="http://schemas.microsoft.com/office/powerpoint/2010/main" val="3522477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207703-0F16-4604-A6FF-4927BFAD7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11D83347-BAB3-4A1F-966B-641E86EBF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B0F38C24-703A-44A9-8C71-E40B2B1B2F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60257-D8EB-4329-A3FE-85F6A15B1AEF}" type="datetimeFigureOut">
              <a:rPr lang="en-ID" smtClean="0"/>
              <a:t>08/07/2020</a:t>
            </a:fld>
            <a:endParaRPr lang="en-ID"/>
          </a:p>
        </p:txBody>
      </p:sp>
      <p:sp>
        <p:nvSpPr>
          <p:cNvPr id="5" name="Footer Placeholder 4">
            <a:extLst>
              <a:ext uri="{FF2B5EF4-FFF2-40B4-BE49-F238E27FC236}">
                <a16:creationId xmlns:a16="http://schemas.microsoft.com/office/drawing/2014/main" xmlns="" id="{984057CB-682B-4748-A20A-55207741C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xmlns="" id="{4CA6ECCA-8ECA-45D1-A527-07D499CF9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D1DF3-B972-4583-B478-45666D3831CA}" type="slidenum">
              <a:rPr lang="en-ID" smtClean="0"/>
              <a:t>‹#›</a:t>
            </a:fld>
            <a:endParaRPr lang="en-ID"/>
          </a:p>
        </p:txBody>
      </p:sp>
    </p:spTree>
    <p:extLst>
      <p:ext uri="{BB962C8B-B14F-4D97-AF65-F5344CB8AC3E}">
        <p14:creationId xmlns:p14="http://schemas.microsoft.com/office/powerpoint/2010/main" val="133048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coraltriangleinitiative.org/sites/default/files/resources/ME%20%20Operations%20Manual_29April_2014_FINAL_0.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55009" y="5318132"/>
            <a:ext cx="4962682" cy="867738"/>
          </a:xfrm>
          <a:prstGeom prst="rect">
            <a:avLst/>
          </a:prstGeom>
        </p:spPr>
        <p:txBody>
          <a:bodyPr wrap="square">
            <a:spAutoFit/>
          </a:bodyPr>
          <a:lstStyle/>
          <a:p>
            <a:pPr marL="31750" marR="25400" algn="ctr">
              <a:lnSpc>
                <a:spcPct val="115000"/>
              </a:lnSpc>
              <a:spcBef>
                <a:spcPts val="210"/>
              </a:spcBef>
            </a:pPr>
            <a:r>
              <a:rPr lang="en-PH" sz="1400" i="1" dirty="0">
                <a:solidFill>
                  <a:schemeClr val="tx1">
                    <a:lumMod val="85000"/>
                    <a:lumOff val="15000"/>
                  </a:schemeClr>
                </a:solidFill>
                <a:latin typeface="Gill Sans MT"/>
                <a:ea typeface="Gill Sans MT"/>
                <a:cs typeface="Gill Sans MT"/>
              </a:rPr>
              <a:t>Luz Teresa Baskinas</a:t>
            </a:r>
          </a:p>
          <a:p>
            <a:pPr marL="31750" marR="25400" algn="ctr">
              <a:lnSpc>
                <a:spcPct val="115000"/>
              </a:lnSpc>
              <a:spcBef>
                <a:spcPts val="210"/>
              </a:spcBef>
            </a:pPr>
            <a:r>
              <a:rPr lang="en-PH" sz="1400" i="1" dirty="0">
                <a:solidFill>
                  <a:schemeClr val="tx1">
                    <a:lumMod val="85000"/>
                    <a:lumOff val="15000"/>
                  </a:schemeClr>
                </a:solidFill>
                <a:latin typeface="Gill Sans MT"/>
                <a:ea typeface="Gill Sans MT"/>
                <a:cs typeface="Gill Sans MT"/>
              </a:rPr>
              <a:t>WWF Philippines,  Vice President for Project Development</a:t>
            </a:r>
          </a:p>
          <a:p>
            <a:pPr marL="31750" marR="25400" algn="ctr">
              <a:lnSpc>
                <a:spcPct val="115000"/>
              </a:lnSpc>
              <a:spcBef>
                <a:spcPts val="210"/>
              </a:spcBef>
            </a:pPr>
            <a:r>
              <a:rPr lang="en-PH" sz="1400" i="1" dirty="0">
                <a:solidFill>
                  <a:schemeClr val="tx1">
                    <a:lumMod val="85000"/>
                    <a:lumOff val="15000"/>
                  </a:schemeClr>
                </a:solidFill>
                <a:latin typeface="Gill Sans MT"/>
                <a:ea typeface="Gill Sans MT"/>
                <a:cs typeface="Gill Sans MT"/>
              </a:rPr>
              <a:t>Member of the CTI CFF MEWG</a:t>
            </a:r>
            <a:endParaRPr lang="en-PH" sz="2800" b="1" spc="-10" dirty="0">
              <a:solidFill>
                <a:schemeClr val="tx1">
                  <a:lumMod val="85000"/>
                  <a:lumOff val="15000"/>
                </a:schemeClr>
              </a:solidFill>
              <a:latin typeface="Gill Sans MT"/>
              <a:ea typeface="Gill Sans MT"/>
              <a:cs typeface="Gill Sans MT"/>
            </a:endParaRPr>
          </a:p>
        </p:txBody>
      </p:sp>
      <p:sp>
        <p:nvSpPr>
          <p:cNvPr id="34" name="AutoShape 4">
            <a:extLst>
              <a:ext uri="{FF2B5EF4-FFF2-40B4-BE49-F238E27FC236}">
                <a16:creationId xmlns:a16="http://schemas.microsoft.com/office/drawing/2014/main" xmlns="" id="{1CA94694-E331-4E83-8351-0CA058BF84A1}"/>
              </a:ext>
            </a:extLst>
          </p:cNvPr>
          <p:cNvSpPr>
            <a:spLocks noChangeAspect="1" noChangeArrowheads="1"/>
          </p:cNvSpPr>
          <p:nvPr/>
        </p:nvSpPr>
        <p:spPr bwMode="auto">
          <a:xfrm>
            <a:off x="6673442"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solidFill>
                <a:schemeClr val="tx1">
                  <a:lumMod val="85000"/>
                  <a:lumOff val="15000"/>
                </a:schemeClr>
              </a:solidFill>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597" y="442687"/>
            <a:ext cx="3618221" cy="1076528"/>
          </a:xfrm>
          <a:prstGeom prst="rect">
            <a:avLst/>
          </a:prstGeom>
        </p:spPr>
      </p:pic>
      <p:sp>
        <p:nvSpPr>
          <p:cNvPr id="36" name="Rectangle 35"/>
          <p:cNvSpPr/>
          <p:nvPr/>
        </p:nvSpPr>
        <p:spPr>
          <a:xfrm>
            <a:off x="755009" y="2067059"/>
            <a:ext cx="4962682" cy="1703608"/>
          </a:xfrm>
          <a:prstGeom prst="rect">
            <a:avLst/>
          </a:prstGeom>
        </p:spPr>
        <p:txBody>
          <a:bodyPr wrap="square">
            <a:spAutoFit/>
          </a:bodyPr>
          <a:lstStyle/>
          <a:p>
            <a:pPr marL="31750" marR="25400" algn="ctr">
              <a:lnSpc>
                <a:spcPct val="115000"/>
              </a:lnSpc>
              <a:spcBef>
                <a:spcPts val="210"/>
              </a:spcBef>
            </a:pPr>
            <a:r>
              <a:rPr lang="nl-NL" dirty="0">
                <a:solidFill>
                  <a:schemeClr val="tx1">
                    <a:lumMod val="85000"/>
                    <a:lumOff val="15000"/>
                  </a:schemeClr>
                </a:solidFill>
                <a:latin typeface="Gill Sans MT"/>
                <a:ea typeface="Gill Sans MT"/>
                <a:cs typeface="Gill Sans MT"/>
              </a:rPr>
              <a:t>online Webinar:</a:t>
            </a:r>
            <a:r>
              <a:rPr lang="en-PH" dirty="0">
                <a:solidFill>
                  <a:schemeClr val="tx1">
                    <a:lumMod val="85000"/>
                    <a:lumOff val="15000"/>
                  </a:schemeClr>
                </a:solidFill>
                <a:latin typeface="Gill Sans MT"/>
                <a:ea typeface="Gill Sans MT"/>
                <a:cs typeface="Gill Sans MT"/>
              </a:rPr>
              <a:t> </a:t>
            </a:r>
            <a:endParaRPr lang="en-US" dirty="0">
              <a:solidFill>
                <a:schemeClr val="tx1">
                  <a:lumMod val="85000"/>
                  <a:lumOff val="15000"/>
                </a:schemeClr>
              </a:solidFill>
              <a:latin typeface="Gill Sans MT"/>
              <a:ea typeface="Gill Sans MT"/>
              <a:cs typeface="Gill Sans MT"/>
            </a:endParaRPr>
          </a:p>
          <a:p>
            <a:pPr marL="31750" marR="25400" lvl="0" algn="ctr">
              <a:lnSpc>
                <a:spcPct val="115000"/>
              </a:lnSpc>
              <a:spcBef>
                <a:spcPts val="210"/>
              </a:spcBef>
            </a:pPr>
            <a:r>
              <a:rPr lang="en-PH" sz="2400" b="1" spc="-10" dirty="0">
                <a:solidFill>
                  <a:schemeClr val="tx1">
                    <a:lumMod val="85000"/>
                    <a:lumOff val="15000"/>
                  </a:schemeClr>
                </a:solidFill>
                <a:latin typeface="Gill Sans MT"/>
                <a:ea typeface="Gill Sans MT"/>
                <a:cs typeface="Gill Sans MT"/>
              </a:rPr>
              <a:t>Introduction to </a:t>
            </a:r>
          </a:p>
          <a:p>
            <a:pPr marL="31750" marR="25400" lvl="0" algn="ctr">
              <a:lnSpc>
                <a:spcPct val="115000"/>
              </a:lnSpc>
              <a:spcBef>
                <a:spcPts val="210"/>
              </a:spcBef>
            </a:pPr>
            <a:r>
              <a:rPr lang="en-PH" sz="2400" b="1" spc="-10" dirty="0">
                <a:solidFill>
                  <a:schemeClr val="tx1">
                    <a:lumMod val="85000"/>
                    <a:lumOff val="15000"/>
                  </a:schemeClr>
                </a:solidFill>
                <a:latin typeface="Gill Sans MT"/>
                <a:ea typeface="Gill Sans MT"/>
                <a:cs typeface="Gill Sans MT"/>
              </a:rPr>
              <a:t>Monitoring and Evaluation (M&amp;E)</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532" y="109379"/>
            <a:ext cx="4773850" cy="6704260"/>
          </a:xfrm>
          <a:prstGeom prst="rect">
            <a:avLst/>
          </a:prstGeom>
        </p:spPr>
      </p:pic>
      <p:sp>
        <p:nvSpPr>
          <p:cNvPr id="38" name="Rectangle 37"/>
          <p:cNvSpPr/>
          <p:nvPr/>
        </p:nvSpPr>
        <p:spPr>
          <a:xfrm>
            <a:off x="673993" y="4148927"/>
            <a:ext cx="4962682" cy="800219"/>
          </a:xfrm>
          <a:prstGeom prst="rect">
            <a:avLst/>
          </a:prstGeom>
        </p:spPr>
        <p:txBody>
          <a:bodyPr wrap="square">
            <a:spAutoFit/>
          </a:bodyPr>
          <a:lstStyle/>
          <a:p>
            <a:pPr marL="31750" marR="25400" algn="ctr">
              <a:lnSpc>
                <a:spcPct val="115000"/>
              </a:lnSpc>
              <a:spcBef>
                <a:spcPts val="210"/>
              </a:spcBef>
            </a:pPr>
            <a:r>
              <a:rPr lang="en-PH" sz="2000" b="1" dirty="0">
                <a:solidFill>
                  <a:schemeClr val="accent2"/>
                </a:solidFill>
                <a:latin typeface="Gill Sans MT"/>
                <a:ea typeface="Gill Sans MT"/>
                <a:cs typeface="Gill Sans MT"/>
              </a:rPr>
              <a:t>Revisiting the Monitoring and Evaluation System Operations Manual</a:t>
            </a:r>
            <a:endParaRPr lang="en-PH" sz="2800" b="1" spc="-10" dirty="0">
              <a:solidFill>
                <a:schemeClr val="accent2"/>
              </a:solidFill>
              <a:latin typeface="Gill Sans MT"/>
              <a:ea typeface="Gill Sans MT"/>
              <a:cs typeface="Gill Sans MT"/>
            </a:endParaRPr>
          </a:p>
        </p:txBody>
      </p:sp>
    </p:spTree>
    <p:extLst>
      <p:ext uri="{BB962C8B-B14F-4D97-AF65-F5344CB8AC3E}">
        <p14:creationId xmlns:p14="http://schemas.microsoft.com/office/powerpoint/2010/main" val="9593722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2515064" y="457972"/>
            <a:ext cx="7695273" cy="1269503"/>
          </a:xfrm>
          <a:custGeom>
            <a:avLst/>
            <a:gdLst>
              <a:gd name="connsiteX0" fmla="*/ 0 w 7695273"/>
              <a:gd name="connsiteY0" fmla="*/ 126950 h 1269503"/>
              <a:gd name="connsiteX1" fmla="*/ 126950 w 7695273"/>
              <a:gd name="connsiteY1" fmla="*/ 0 h 1269503"/>
              <a:gd name="connsiteX2" fmla="*/ 7568323 w 7695273"/>
              <a:gd name="connsiteY2" fmla="*/ 0 h 1269503"/>
              <a:gd name="connsiteX3" fmla="*/ 7695273 w 7695273"/>
              <a:gd name="connsiteY3" fmla="*/ 126950 h 1269503"/>
              <a:gd name="connsiteX4" fmla="*/ 7695273 w 7695273"/>
              <a:gd name="connsiteY4" fmla="*/ 1142553 h 1269503"/>
              <a:gd name="connsiteX5" fmla="*/ 7568323 w 7695273"/>
              <a:gd name="connsiteY5" fmla="*/ 1269503 h 1269503"/>
              <a:gd name="connsiteX6" fmla="*/ 126950 w 7695273"/>
              <a:gd name="connsiteY6" fmla="*/ 1269503 h 1269503"/>
              <a:gd name="connsiteX7" fmla="*/ 0 w 7695273"/>
              <a:gd name="connsiteY7" fmla="*/ 1142553 h 1269503"/>
              <a:gd name="connsiteX8" fmla="*/ 0 w 7695273"/>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273" h="1269503">
                <a:moveTo>
                  <a:pt x="0" y="126950"/>
                </a:moveTo>
                <a:cubicBezTo>
                  <a:pt x="0" y="56837"/>
                  <a:pt x="56837" y="0"/>
                  <a:pt x="126950" y="0"/>
                </a:cubicBezTo>
                <a:lnTo>
                  <a:pt x="7568323" y="0"/>
                </a:lnTo>
                <a:cubicBezTo>
                  <a:pt x="7638436" y="0"/>
                  <a:pt x="7695273" y="56837"/>
                  <a:pt x="7695273" y="126950"/>
                </a:cubicBezTo>
                <a:lnTo>
                  <a:pt x="7695273" y="1142553"/>
                </a:lnTo>
                <a:cubicBezTo>
                  <a:pt x="7695273" y="1212666"/>
                  <a:pt x="7638436" y="1269503"/>
                  <a:pt x="7568323" y="1269503"/>
                </a:cubicBezTo>
                <a:lnTo>
                  <a:pt x="126950" y="1269503"/>
                </a:lnTo>
                <a:cubicBezTo>
                  <a:pt x="56837" y="1269503"/>
                  <a:pt x="0" y="1212666"/>
                  <a:pt x="0" y="1142553"/>
                </a:cubicBezTo>
                <a:lnTo>
                  <a:pt x="0" y="126950"/>
                </a:ln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622" tIns="128622" rIns="128622" bIns="128622" numCol="1" spcCol="1270" anchor="ctr" anchorCtr="0">
            <a:noAutofit/>
          </a:bodyPr>
          <a:lstStyle/>
          <a:p>
            <a:pPr algn="ctr" defTabSz="1066800">
              <a:lnSpc>
                <a:spcPct val="90000"/>
              </a:lnSpc>
              <a:spcBef>
                <a:spcPct val="0"/>
              </a:spcBef>
              <a:spcAft>
                <a:spcPct val="35000"/>
              </a:spcAft>
            </a:pPr>
            <a:r>
              <a:rPr lang="en-US" sz="2400" b="1" dirty="0"/>
              <a:t>Impact:</a:t>
            </a:r>
            <a:r>
              <a:rPr lang="en-US" sz="2400" dirty="0"/>
              <a:t> Improvement in the affordability, availability and quality and safety of food coming from coastal and marine resources</a:t>
            </a:r>
          </a:p>
        </p:txBody>
      </p:sp>
      <p:sp>
        <p:nvSpPr>
          <p:cNvPr id="5" name="Freeform 4"/>
          <p:cNvSpPr/>
          <p:nvPr/>
        </p:nvSpPr>
        <p:spPr>
          <a:xfrm>
            <a:off x="2515064" y="1817230"/>
            <a:ext cx="4190536" cy="1269503"/>
          </a:xfrm>
          <a:custGeom>
            <a:avLst/>
            <a:gdLst>
              <a:gd name="connsiteX0" fmla="*/ 0 w 3739962"/>
              <a:gd name="connsiteY0" fmla="*/ 126950 h 1269503"/>
              <a:gd name="connsiteX1" fmla="*/ 126950 w 3739962"/>
              <a:gd name="connsiteY1" fmla="*/ 0 h 1269503"/>
              <a:gd name="connsiteX2" fmla="*/ 3613012 w 3739962"/>
              <a:gd name="connsiteY2" fmla="*/ 0 h 1269503"/>
              <a:gd name="connsiteX3" fmla="*/ 3739962 w 3739962"/>
              <a:gd name="connsiteY3" fmla="*/ 126950 h 1269503"/>
              <a:gd name="connsiteX4" fmla="*/ 3739962 w 3739962"/>
              <a:gd name="connsiteY4" fmla="*/ 1142553 h 1269503"/>
              <a:gd name="connsiteX5" fmla="*/ 3613012 w 3739962"/>
              <a:gd name="connsiteY5" fmla="*/ 1269503 h 1269503"/>
              <a:gd name="connsiteX6" fmla="*/ 126950 w 3739962"/>
              <a:gd name="connsiteY6" fmla="*/ 1269503 h 1269503"/>
              <a:gd name="connsiteX7" fmla="*/ 0 w 3739962"/>
              <a:gd name="connsiteY7" fmla="*/ 1142553 h 1269503"/>
              <a:gd name="connsiteX8" fmla="*/ 0 w 3739962"/>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62" h="1269503">
                <a:moveTo>
                  <a:pt x="0" y="126950"/>
                </a:moveTo>
                <a:cubicBezTo>
                  <a:pt x="0" y="56837"/>
                  <a:pt x="56837" y="0"/>
                  <a:pt x="126950" y="0"/>
                </a:cubicBezTo>
                <a:lnTo>
                  <a:pt x="3613012" y="0"/>
                </a:lnTo>
                <a:cubicBezTo>
                  <a:pt x="3683125" y="0"/>
                  <a:pt x="3739962" y="56837"/>
                  <a:pt x="3739962" y="126950"/>
                </a:cubicBezTo>
                <a:lnTo>
                  <a:pt x="3739962" y="1142553"/>
                </a:lnTo>
                <a:cubicBezTo>
                  <a:pt x="3739962" y="1212666"/>
                  <a:pt x="3683125" y="1269503"/>
                  <a:pt x="3613012" y="1269503"/>
                </a:cubicBezTo>
                <a:lnTo>
                  <a:pt x="126950" y="1269503"/>
                </a:lnTo>
                <a:cubicBezTo>
                  <a:pt x="56837" y="1269503"/>
                  <a:pt x="0" y="1212666"/>
                  <a:pt x="0" y="1142553"/>
                </a:cubicBezTo>
                <a:lnTo>
                  <a:pt x="0" y="126950"/>
                </a:lnTo>
                <a:close/>
              </a:path>
            </a:pathLst>
          </a:custGeom>
          <a:solidFill>
            <a:schemeClr val="tx2">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400" b="1" dirty="0"/>
              <a:t>Higher level outcome 1: </a:t>
            </a:r>
          </a:p>
          <a:p>
            <a:pPr algn="ctr" defTabSz="800100">
              <a:lnSpc>
                <a:spcPct val="90000"/>
              </a:lnSpc>
              <a:spcBef>
                <a:spcPct val="0"/>
              </a:spcBef>
              <a:spcAft>
                <a:spcPct val="35000"/>
              </a:spcAft>
            </a:pPr>
            <a:r>
              <a:rPr lang="en-US" sz="2000" dirty="0"/>
              <a:t>Coral reef ecosystem integrity and services maintained.</a:t>
            </a:r>
          </a:p>
        </p:txBody>
      </p:sp>
      <p:sp>
        <p:nvSpPr>
          <p:cNvPr id="11" name="Freeform 10"/>
          <p:cNvSpPr/>
          <p:nvPr/>
        </p:nvSpPr>
        <p:spPr>
          <a:xfrm>
            <a:off x="2515064" y="3176488"/>
            <a:ext cx="4190536" cy="1269503"/>
          </a:xfrm>
          <a:custGeom>
            <a:avLst/>
            <a:gdLst>
              <a:gd name="connsiteX0" fmla="*/ 0 w 3739948"/>
              <a:gd name="connsiteY0" fmla="*/ 126950 h 1269503"/>
              <a:gd name="connsiteX1" fmla="*/ 126950 w 3739948"/>
              <a:gd name="connsiteY1" fmla="*/ 0 h 1269503"/>
              <a:gd name="connsiteX2" fmla="*/ 3612998 w 3739948"/>
              <a:gd name="connsiteY2" fmla="*/ 0 h 1269503"/>
              <a:gd name="connsiteX3" fmla="*/ 3739948 w 3739948"/>
              <a:gd name="connsiteY3" fmla="*/ 126950 h 1269503"/>
              <a:gd name="connsiteX4" fmla="*/ 3739948 w 3739948"/>
              <a:gd name="connsiteY4" fmla="*/ 1142553 h 1269503"/>
              <a:gd name="connsiteX5" fmla="*/ 3612998 w 3739948"/>
              <a:gd name="connsiteY5" fmla="*/ 1269503 h 1269503"/>
              <a:gd name="connsiteX6" fmla="*/ 126950 w 3739948"/>
              <a:gd name="connsiteY6" fmla="*/ 1269503 h 1269503"/>
              <a:gd name="connsiteX7" fmla="*/ 0 w 3739948"/>
              <a:gd name="connsiteY7" fmla="*/ 1142553 h 1269503"/>
              <a:gd name="connsiteX8" fmla="*/ 0 w 3739948"/>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48" h="1269503">
                <a:moveTo>
                  <a:pt x="0" y="126950"/>
                </a:moveTo>
                <a:cubicBezTo>
                  <a:pt x="0" y="56837"/>
                  <a:pt x="56837" y="0"/>
                  <a:pt x="126950" y="0"/>
                </a:cubicBezTo>
                <a:lnTo>
                  <a:pt x="3612998" y="0"/>
                </a:lnTo>
                <a:cubicBezTo>
                  <a:pt x="3683111" y="0"/>
                  <a:pt x="3739948" y="56837"/>
                  <a:pt x="3739948" y="126950"/>
                </a:cubicBezTo>
                <a:lnTo>
                  <a:pt x="3739948" y="1142553"/>
                </a:lnTo>
                <a:cubicBezTo>
                  <a:pt x="3739948" y="1212666"/>
                  <a:pt x="3683111" y="1269503"/>
                  <a:pt x="3612998" y="1269503"/>
                </a:cubicBezTo>
                <a:lnTo>
                  <a:pt x="126950" y="1269503"/>
                </a:lnTo>
                <a:cubicBezTo>
                  <a:pt x="56837" y="1269503"/>
                  <a:pt x="0" y="1212666"/>
                  <a:pt x="0" y="1142553"/>
                </a:cubicBezTo>
                <a:lnTo>
                  <a:pt x="0" y="126950"/>
                </a:lnTo>
                <a:close/>
              </a:path>
            </a:pathLst>
          </a:custGeom>
          <a:solidFill>
            <a:schemeClr val="accent1">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400" dirty="0"/>
              <a:t>Outcome Indicators</a:t>
            </a:r>
          </a:p>
        </p:txBody>
      </p:sp>
      <p:sp>
        <p:nvSpPr>
          <p:cNvPr id="12" name="Freeform 11"/>
          <p:cNvSpPr/>
          <p:nvPr/>
        </p:nvSpPr>
        <p:spPr>
          <a:xfrm>
            <a:off x="2515064" y="4535746"/>
            <a:ext cx="7695273" cy="1269503"/>
          </a:xfrm>
          <a:custGeom>
            <a:avLst/>
            <a:gdLst>
              <a:gd name="connsiteX0" fmla="*/ 0 w 5492089"/>
              <a:gd name="connsiteY0" fmla="*/ 126950 h 1269503"/>
              <a:gd name="connsiteX1" fmla="*/ 126950 w 5492089"/>
              <a:gd name="connsiteY1" fmla="*/ 0 h 1269503"/>
              <a:gd name="connsiteX2" fmla="*/ 5365139 w 5492089"/>
              <a:gd name="connsiteY2" fmla="*/ 0 h 1269503"/>
              <a:gd name="connsiteX3" fmla="*/ 5492089 w 5492089"/>
              <a:gd name="connsiteY3" fmla="*/ 126950 h 1269503"/>
              <a:gd name="connsiteX4" fmla="*/ 5492089 w 5492089"/>
              <a:gd name="connsiteY4" fmla="*/ 1142553 h 1269503"/>
              <a:gd name="connsiteX5" fmla="*/ 5365139 w 5492089"/>
              <a:gd name="connsiteY5" fmla="*/ 1269503 h 1269503"/>
              <a:gd name="connsiteX6" fmla="*/ 126950 w 5492089"/>
              <a:gd name="connsiteY6" fmla="*/ 1269503 h 1269503"/>
              <a:gd name="connsiteX7" fmla="*/ 0 w 5492089"/>
              <a:gd name="connsiteY7" fmla="*/ 1142553 h 1269503"/>
              <a:gd name="connsiteX8" fmla="*/ 0 w 5492089"/>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089" h="1269503">
                <a:moveTo>
                  <a:pt x="0" y="126950"/>
                </a:moveTo>
                <a:cubicBezTo>
                  <a:pt x="0" y="56837"/>
                  <a:pt x="56837" y="0"/>
                  <a:pt x="126950" y="0"/>
                </a:cubicBezTo>
                <a:lnTo>
                  <a:pt x="5365139" y="0"/>
                </a:lnTo>
                <a:cubicBezTo>
                  <a:pt x="5435252" y="0"/>
                  <a:pt x="5492089" y="56837"/>
                  <a:pt x="5492089" y="126950"/>
                </a:cubicBezTo>
                <a:lnTo>
                  <a:pt x="5492089" y="1142553"/>
                </a:lnTo>
                <a:cubicBezTo>
                  <a:pt x="5492089" y="1212666"/>
                  <a:pt x="5435252" y="1269503"/>
                  <a:pt x="5365139" y="1269503"/>
                </a:cubicBezTo>
                <a:lnTo>
                  <a:pt x="126950" y="1269503"/>
                </a:lnTo>
                <a:cubicBezTo>
                  <a:pt x="56837" y="1269503"/>
                  <a:pt x="0" y="1212666"/>
                  <a:pt x="0" y="1142553"/>
                </a:cubicBezTo>
                <a:lnTo>
                  <a:pt x="0" y="126950"/>
                </a:lnTo>
                <a:close/>
              </a:path>
            </a:pathLst>
          </a:custGeom>
          <a:solidFill>
            <a:schemeClr val="accent2">
              <a:lumMod val="60000"/>
              <a:lumOff val="4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400" dirty="0"/>
              <a:t>Output Indicators</a:t>
            </a:r>
          </a:p>
        </p:txBody>
      </p:sp>
      <p:sp>
        <p:nvSpPr>
          <p:cNvPr id="13" name="Freeform 12"/>
          <p:cNvSpPr/>
          <p:nvPr/>
        </p:nvSpPr>
        <p:spPr>
          <a:xfrm>
            <a:off x="2514601" y="5896399"/>
            <a:ext cx="1480321" cy="639576"/>
          </a:xfrm>
          <a:custGeom>
            <a:avLst/>
            <a:gdLst>
              <a:gd name="connsiteX0" fmla="*/ 0 w 1480321"/>
              <a:gd name="connsiteY0" fmla="*/ 56789 h 567887"/>
              <a:gd name="connsiteX1" fmla="*/ 56789 w 1480321"/>
              <a:gd name="connsiteY1" fmla="*/ 0 h 567887"/>
              <a:gd name="connsiteX2" fmla="*/ 1423532 w 1480321"/>
              <a:gd name="connsiteY2" fmla="*/ 0 h 567887"/>
              <a:gd name="connsiteX3" fmla="*/ 1480321 w 1480321"/>
              <a:gd name="connsiteY3" fmla="*/ 56789 h 567887"/>
              <a:gd name="connsiteX4" fmla="*/ 1480321 w 1480321"/>
              <a:gd name="connsiteY4" fmla="*/ 511098 h 567887"/>
              <a:gd name="connsiteX5" fmla="*/ 1423532 w 1480321"/>
              <a:gd name="connsiteY5" fmla="*/ 567887 h 567887"/>
              <a:gd name="connsiteX6" fmla="*/ 56789 w 1480321"/>
              <a:gd name="connsiteY6" fmla="*/ 567887 h 567887"/>
              <a:gd name="connsiteX7" fmla="*/ 0 w 1480321"/>
              <a:gd name="connsiteY7" fmla="*/ 511098 h 567887"/>
              <a:gd name="connsiteX8" fmla="*/ 0 w 1480321"/>
              <a:gd name="connsiteY8" fmla="*/ 56789 h 5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321" h="567887">
                <a:moveTo>
                  <a:pt x="0" y="56789"/>
                </a:moveTo>
                <a:cubicBezTo>
                  <a:pt x="0" y="25425"/>
                  <a:pt x="25425" y="0"/>
                  <a:pt x="56789" y="0"/>
                </a:cubicBezTo>
                <a:lnTo>
                  <a:pt x="1423532" y="0"/>
                </a:lnTo>
                <a:cubicBezTo>
                  <a:pt x="1454896" y="0"/>
                  <a:pt x="1480321" y="25425"/>
                  <a:pt x="1480321" y="56789"/>
                </a:cubicBezTo>
                <a:lnTo>
                  <a:pt x="1480321" y="511098"/>
                </a:lnTo>
                <a:cubicBezTo>
                  <a:pt x="1480321" y="542462"/>
                  <a:pt x="1454896" y="567887"/>
                  <a:pt x="1423532" y="567887"/>
                </a:cubicBezTo>
                <a:lnTo>
                  <a:pt x="56789" y="567887"/>
                </a:lnTo>
                <a:cubicBezTo>
                  <a:pt x="25425" y="567887"/>
                  <a:pt x="0" y="542462"/>
                  <a:pt x="0" y="511098"/>
                </a:cubicBezTo>
                <a:lnTo>
                  <a:pt x="0" y="56789"/>
                </a:lnTo>
                <a:close/>
              </a:path>
            </a:pathLst>
          </a:custGeom>
          <a:solidFill>
            <a:schemeClr val="accent2">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973" tIns="69973" rIns="69973" bIns="69973" numCol="1" spcCol="1270" anchor="ctr" anchorCtr="0">
            <a:noAutofit/>
          </a:bodyPr>
          <a:lstStyle/>
          <a:p>
            <a:pPr algn="ctr" defTabSz="622300">
              <a:lnSpc>
                <a:spcPct val="90000"/>
              </a:lnSpc>
              <a:spcBef>
                <a:spcPct val="0"/>
              </a:spcBef>
              <a:spcAft>
                <a:spcPct val="35000"/>
              </a:spcAft>
            </a:pPr>
            <a:r>
              <a:rPr lang="en-US" sz="1400" dirty="0"/>
              <a:t> </a:t>
            </a:r>
            <a:r>
              <a:rPr lang="en-US" sz="2000" b="1" dirty="0"/>
              <a:t>Priority Seascapes</a:t>
            </a:r>
          </a:p>
        </p:txBody>
      </p:sp>
      <p:sp>
        <p:nvSpPr>
          <p:cNvPr id="15" name="Freeform 14"/>
          <p:cNvSpPr/>
          <p:nvPr/>
        </p:nvSpPr>
        <p:spPr>
          <a:xfrm>
            <a:off x="5282372" y="5896399"/>
            <a:ext cx="1270829" cy="639576"/>
          </a:xfrm>
          <a:custGeom>
            <a:avLst/>
            <a:gdLst>
              <a:gd name="connsiteX0" fmla="*/ 0 w 1270829"/>
              <a:gd name="connsiteY0" fmla="*/ 63958 h 639576"/>
              <a:gd name="connsiteX1" fmla="*/ 63958 w 1270829"/>
              <a:gd name="connsiteY1" fmla="*/ 0 h 639576"/>
              <a:gd name="connsiteX2" fmla="*/ 1206871 w 1270829"/>
              <a:gd name="connsiteY2" fmla="*/ 0 h 639576"/>
              <a:gd name="connsiteX3" fmla="*/ 1270829 w 1270829"/>
              <a:gd name="connsiteY3" fmla="*/ 63958 h 639576"/>
              <a:gd name="connsiteX4" fmla="*/ 1270829 w 1270829"/>
              <a:gd name="connsiteY4" fmla="*/ 575618 h 639576"/>
              <a:gd name="connsiteX5" fmla="*/ 1206871 w 1270829"/>
              <a:gd name="connsiteY5" fmla="*/ 639576 h 639576"/>
              <a:gd name="connsiteX6" fmla="*/ 63958 w 1270829"/>
              <a:gd name="connsiteY6" fmla="*/ 639576 h 639576"/>
              <a:gd name="connsiteX7" fmla="*/ 0 w 1270829"/>
              <a:gd name="connsiteY7" fmla="*/ 575618 h 639576"/>
              <a:gd name="connsiteX8" fmla="*/ 0 w 1270829"/>
              <a:gd name="connsiteY8" fmla="*/ 63958 h 63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829" h="639576">
                <a:moveTo>
                  <a:pt x="0" y="63958"/>
                </a:moveTo>
                <a:cubicBezTo>
                  <a:pt x="0" y="28635"/>
                  <a:pt x="28635" y="0"/>
                  <a:pt x="63958" y="0"/>
                </a:cubicBezTo>
                <a:lnTo>
                  <a:pt x="1206871" y="0"/>
                </a:lnTo>
                <a:cubicBezTo>
                  <a:pt x="1242194" y="0"/>
                  <a:pt x="1270829" y="28635"/>
                  <a:pt x="1270829" y="63958"/>
                </a:cubicBezTo>
                <a:lnTo>
                  <a:pt x="1270829" y="575618"/>
                </a:lnTo>
                <a:cubicBezTo>
                  <a:pt x="1270829" y="610941"/>
                  <a:pt x="1242194" y="639576"/>
                  <a:pt x="1206871" y="639576"/>
                </a:cubicBezTo>
                <a:lnTo>
                  <a:pt x="63958" y="639576"/>
                </a:lnTo>
                <a:cubicBezTo>
                  <a:pt x="28635" y="639576"/>
                  <a:pt x="0" y="610941"/>
                  <a:pt x="0" y="575618"/>
                </a:cubicBezTo>
                <a:lnTo>
                  <a:pt x="0" y="63958"/>
                </a:lnTo>
                <a:close/>
              </a:path>
            </a:pathLst>
          </a:custGeom>
          <a:solidFill>
            <a:schemeClr val="accent6">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693" tIns="79693" rIns="79693" bIns="79693" numCol="1" spcCol="1270" anchor="ctr" anchorCtr="0">
            <a:noAutofit/>
          </a:bodyPr>
          <a:lstStyle/>
          <a:p>
            <a:pPr algn="ctr" defTabSz="711200">
              <a:lnSpc>
                <a:spcPct val="90000"/>
              </a:lnSpc>
              <a:spcBef>
                <a:spcPct val="0"/>
              </a:spcBef>
              <a:spcAft>
                <a:spcPct val="35000"/>
              </a:spcAft>
            </a:pPr>
            <a:r>
              <a:rPr lang="en-US" sz="2000" b="1" dirty="0"/>
              <a:t>MPAs</a:t>
            </a:r>
          </a:p>
        </p:txBody>
      </p:sp>
      <p:sp>
        <p:nvSpPr>
          <p:cNvPr id="16" name="Freeform 15"/>
          <p:cNvSpPr/>
          <p:nvPr/>
        </p:nvSpPr>
        <p:spPr>
          <a:xfrm>
            <a:off x="4102402" y="5896400"/>
            <a:ext cx="1015861" cy="642204"/>
          </a:xfrm>
          <a:custGeom>
            <a:avLst/>
            <a:gdLst>
              <a:gd name="connsiteX0" fmla="*/ 0 w 629730"/>
              <a:gd name="connsiteY0" fmla="*/ 59409 h 594089"/>
              <a:gd name="connsiteX1" fmla="*/ 59409 w 629730"/>
              <a:gd name="connsiteY1" fmla="*/ 0 h 594089"/>
              <a:gd name="connsiteX2" fmla="*/ 570321 w 629730"/>
              <a:gd name="connsiteY2" fmla="*/ 0 h 594089"/>
              <a:gd name="connsiteX3" fmla="*/ 629730 w 629730"/>
              <a:gd name="connsiteY3" fmla="*/ 59409 h 594089"/>
              <a:gd name="connsiteX4" fmla="*/ 629730 w 629730"/>
              <a:gd name="connsiteY4" fmla="*/ 534680 h 594089"/>
              <a:gd name="connsiteX5" fmla="*/ 570321 w 629730"/>
              <a:gd name="connsiteY5" fmla="*/ 594089 h 594089"/>
              <a:gd name="connsiteX6" fmla="*/ 59409 w 629730"/>
              <a:gd name="connsiteY6" fmla="*/ 594089 h 594089"/>
              <a:gd name="connsiteX7" fmla="*/ 0 w 629730"/>
              <a:gd name="connsiteY7" fmla="*/ 534680 h 594089"/>
              <a:gd name="connsiteX8" fmla="*/ 0 w 629730"/>
              <a:gd name="connsiteY8" fmla="*/ 59409 h 5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730" h="594089">
                <a:moveTo>
                  <a:pt x="0" y="59409"/>
                </a:moveTo>
                <a:cubicBezTo>
                  <a:pt x="0" y="26598"/>
                  <a:pt x="26598" y="0"/>
                  <a:pt x="59409" y="0"/>
                </a:cubicBezTo>
                <a:lnTo>
                  <a:pt x="570321" y="0"/>
                </a:lnTo>
                <a:cubicBezTo>
                  <a:pt x="603132" y="0"/>
                  <a:pt x="629730" y="26598"/>
                  <a:pt x="629730" y="59409"/>
                </a:cubicBezTo>
                <a:lnTo>
                  <a:pt x="629730" y="534680"/>
                </a:lnTo>
                <a:cubicBezTo>
                  <a:pt x="629730" y="567491"/>
                  <a:pt x="603132" y="594089"/>
                  <a:pt x="570321" y="594089"/>
                </a:cubicBezTo>
                <a:lnTo>
                  <a:pt x="59409" y="594089"/>
                </a:lnTo>
                <a:cubicBezTo>
                  <a:pt x="26598" y="594089"/>
                  <a:pt x="0" y="567491"/>
                  <a:pt x="0" y="534680"/>
                </a:cubicBezTo>
                <a:lnTo>
                  <a:pt x="0" y="59409"/>
                </a:lnTo>
                <a:close/>
              </a:path>
            </a:pathLst>
          </a:custGeom>
          <a:solidFill>
            <a:srgbClr val="DDC5B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8360" tIns="78360" rIns="78360" bIns="78360" numCol="1" spcCol="1270" anchor="ctr" anchorCtr="0">
            <a:noAutofit/>
          </a:bodyPr>
          <a:lstStyle/>
          <a:p>
            <a:pPr algn="ctr" defTabSz="711200">
              <a:lnSpc>
                <a:spcPct val="90000"/>
              </a:lnSpc>
              <a:spcBef>
                <a:spcPct val="0"/>
              </a:spcBef>
              <a:spcAft>
                <a:spcPct val="35000"/>
              </a:spcAft>
            </a:pPr>
            <a:r>
              <a:rPr lang="en-US" sz="2000" b="1" dirty="0"/>
              <a:t>CCA</a:t>
            </a:r>
          </a:p>
        </p:txBody>
      </p:sp>
      <p:sp>
        <p:nvSpPr>
          <p:cNvPr id="17" name="Freeform 16"/>
          <p:cNvSpPr/>
          <p:nvPr/>
        </p:nvSpPr>
        <p:spPr>
          <a:xfrm>
            <a:off x="8592693" y="5914451"/>
            <a:ext cx="1600200" cy="624153"/>
          </a:xfrm>
          <a:custGeom>
            <a:avLst/>
            <a:gdLst>
              <a:gd name="connsiteX0" fmla="*/ 0 w 1308754"/>
              <a:gd name="connsiteY0" fmla="*/ 65743 h 657425"/>
              <a:gd name="connsiteX1" fmla="*/ 65743 w 1308754"/>
              <a:gd name="connsiteY1" fmla="*/ 0 h 657425"/>
              <a:gd name="connsiteX2" fmla="*/ 1243012 w 1308754"/>
              <a:gd name="connsiteY2" fmla="*/ 0 h 657425"/>
              <a:gd name="connsiteX3" fmla="*/ 1308755 w 1308754"/>
              <a:gd name="connsiteY3" fmla="*/ 65743 h 657425"/>
              <a:gd name="connsiteX4" fmla="*/ 1308754 w 1308754"/>
              <a:gd name="connsiteY4" fmla="*/ 591683 h 657425"/>
              <a:gd name="connsiteX5" fmla="*/ 1243011 w 1308754"/>
              <a:gd name="connsiteY5" fmla="*/ 657426 h 657425"/>
              <a:gd name="connsiteX6" fmla="*/ 65743 w 1308754"/>
              <a:gd name="connsiteY6" fmla="*/ 657425 h 657425"/>
              <a:gd name="connsiteX7" fmla="*/ 0 w 1308754"/>
              <a:gd name="connsiteY7" fmla="*/ 591682 h 657425"/>
              <a:gd name="connsiteX8" fmla="*/ 0 w 1308754"/>
              <a:gd name="connsiteY8" fmla="*/ 65743 h 6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754" h="657425">
                <a:moveTo>
                  <a:pt x="0" y="65743"/>
                </a:moveTo>
                <a:cubicBezTo>
                  <a:pt x="0" y="29434"/>
                  <a:pt x="29434" y="0"/>
                  <a:pt x="65743" y="0"/>
                </a:cubicBezTo>
                <a:lnTo>
                  <a:pt x="1243012" y="0"/>
                </a:lnTo>
                <a:cubicBezTo>
                  <a:pt x="1279321" y="0"/>
                  <a:pt x="1308755" y="29434"/>
                  <a:pt x="1308755" y="65743"/>
                </a:cubicBezTo>
                <a:cubicBezTo>
                  <a:pt x="1308755" y="241056"/>
                  <a:pt x="1308754" y="416370"/>
                  <a:pt x="1308754" y="591683"/>
                </a:cubicBezTo>
                <a:cubicBezTo>
                  <a:pt x="1308754" y="627992"/>
                  <a:pt x="1279320" y="657426"/>
                  <a:pt x="1243011" y="657426"/>
                </a:cubicBezTo>
                <a:lnTo>
                  <a:pt x="65743" y="657425"/>
                </a:lnTo>
                <a:cubicBezTo>
                  <a:pt x="29434" y="657425"/>
                  <a:pt x="0" y="627991"/>
                  <a:pt x="0" y="591682"/>
                </a:cubicBezTo>
                <a:lnTo>
                  <a:pt x="0" y="65743"/>
                </a:lnTo>
                <a:close/>
              </a:path>
            </a:pathLst>
          </a:custGeom>
          <a:solidFill>
            <a:schemeClr val="accent4">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0215" tIns="80215" rIns="80215" bIns="80215" numCol="1" spcCol="1270" anchor="ctr" anchorCtr="0">
            <a:noAutofit/>
          </a:bodyPr>
          <a:lstStyle/>
          <a:p>
            <a:pPr algn="ctr" defTabSz="711200">
              <a:lnSpc>
                <a:spcPct val="90000"/>
              </a:lnSpc>
              <a:spcBef>
                <a:spcPct val="0"/>
              </a:spcBef>
              <a:spcAft>
                <a:spcPct val="35000"/>
              </a:spcAft>
            </a:pPr>
            <a:r>
              <a:rPr lang="en-US" sz="2000" b="1" dirty="0"/>
              <a:t>Endangered Species</a:t>
            </a:r>
          </a:p>
        </p:txBody>
      </p:sp>
      <p:sp>
        <p:nvSpPr>
          <p:cNvPr id="18" name="Freeform 17"/>
          <p:cNvSpPr/>
          <p:nvPr/>
        </p:nvSpPr>
        <p:spPr>
          <a:xfrm>
            <a:off x="6858000" y="1828795"/>
            <a:ext cx="3352336" cy="1269503"/>
          </a:xfrm>
          <a:custGeom>
            <a:avLst/>
            <a:gdLst>
              <a:gd name="connsiteX0" fmla="*/ 0 w 1863592"/>
              <a:gd name="connsiteY0" fmla="*/ 126950 h 1269503"/>
              <a:gd name="connsiteX1" fmla="*/ 126950 w 1863592"/>
              <a:gd name="connsiteY1" fmla="*/ 0 h 1269503"/>
              <a:gd name="connsiteX2" fmla="*/ 1736642 w 1863592"/>
              <a:gd name="connsiteY2" fmla="*/ 0 h 1269503"/>
              <a:gd name="connsiteX3" fmla="*/ 1863592 w 1863592"/>
              <a:gd name="connsiteY3" fmla="*/ 126950 h 1269503"/>
              <a:gd name="connsiteX4" fmla="*/ 1863592 w 1863592"/>
              <a:gd name="connsiteY4" fmla="*/ 1142553 h 1269503"/>
              <a:gd name="connsiteX5" fmla="*/ 1736642 w 1863592"/>
              <a:gd name="connsiteY5" fmla="*/ 1269503 h 1269503"/>
              <a:gd name="connsiteX6" fmla="*/ 126950 w 1863592"/>
              <a:gd name="connsiteY6" fmla="*/ 1269503 h 1269503"/>
              <a:gd name="connsiteX7" fmla="*/ 0 w 1863592"/>
              <a:gd name="connsiteY7" fmla="*/ 1142553 h 1269503"/>
              <a:gd name="connsiteX8" fmla="*/ 0 w 1863592"/>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592" h="1269503">
                <a:moveTo>
                  <a:pt x="0" y="126950"/>
                </a:moveTo>
                <a:cubicBezTo>
                  <a:pt x="0" y="56837"/>
                  <a:pt x="56837" y="0"/>
                  <a:pt x="126950" y="0"/>
                </a:cubicBezTo>
                <a:lnTo>
                  <a:pt x="1736642" y="0"/>
                </a:lnTo>
                <a:cubicBezTo>
                  <a:pt x="1806755" y="0"/>
                  <a:pt x="1863592" y="56837"/>
                  <a:pt x="1863592" y="126950"/>
                </a:cubicBezTo>
                <a:lnTo>
                  <a:pt x="1863592" y="1142553"/>
                </a:lnTo>
                <a:cubicBezTo>
                  <a:pt x="1863592" y="1212666"/>
                  <a:pt x="1806755" y="1269503"/>
                  <a:pt x="1736642" y="1269503"/>
                </a:cubicBezTo>
                <a:lnTo>
                  <a:pt x="126950" y="1269503"/>
                </a:lnTo>
                <a:cubicBezTo>
                  <a:pt x="56837" y="1269503"/>
                  <a:pt x="0" y="1212666"/>
                  <a:pt x="0" y="1142553"/>
                </a:cubicBezTo>
                <a:lnTo>
                  <a:pt x="0" y="126950"/>
                </a:lnTo>
                <a:close/>
              </a:path>
            </a:pathLst>
          </a:custGeom>
          <a:solidFill>
            <a:srgbClr val="92D05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400" b="1" dirty="0"/>
              <a:t>Higher level outcome 2: </a:t>
            </a:r>
          </a:p>
          <a:p>
            <a:pPr algn="ctr" defTabSz="800100">
              <a:lnSpc>
                <a:spcPct val="90000"/>
              </a:lnSpc>
              <a:spcBef>
                <a:spcPct val="0"/>
              </a:spcBef>
              <a:spcAft>
                <a:spcPct val="35000"/>
              </a:spcAft>
            </a:pPr>
            <a:r>
              <a:rPr lang="en-US" sz="2000" dirty="0"/>
              <a:t>Fish stocks improved and sustained.</a:t>
            </a:r>
          </a:p>
        </p:txBody>
      </p:sp>
      <p:sp>
        <p:nvSpPr>
          <p:cNvPr id="19" name="Freeform 18"/>
          <p:cNvSpPr/>
          <p:nvPr/>
        </p:nvSpPr>
        <p:spPr>
          <a:xfrm>
            <a:off x="6858000" y="3176488"/>
            <a:ext cx="3385387" cy="1269503"/>
          </a:xfrm>
          <a:custGeom>
            <a:avLst/>
            <a:gdLst>
              <a:gd name="connsiteX0" fmla="*/ 0 w 3739948"/>
              <a:gd name="connsiteY0" fmla="*/ 126950 h 1269503"/>
              <a:gd name="connsiteX1" fmla="*/ 126950 w 3739948"/>
              <a:gd name="connsiteY1" fmla="*/ 0 h 1269503"/>
              <a:gd name="connsiteX2" fmla="*/ 3612998 w 3739948"/>
              <a:gd name="connsiteY2" fmla="*/ 0 h 1269503"/>
              <a:gd name="connsiteX3" fmla="*/ 3739948 w 3739948"/>
              <a:gd name="connsiteY3" fmla="*/ 126950 h 1269503"/>
              <a:gd name="connsiteX4" fmla="*/ 3739948 w 3739948"/>
              <a:gd name="connsiteY4" fmla="*/ 1142553 h 1269503"/>
              <a:gd name="connsiteX5" fmla="*/ 3612998 w 3739948"/>
              <a:gd name="connsiteY5" fmla="*/ 1269503 h 1269503"/>
              <a:gd name="connsiteX6" fmla="*/ 126950 w 3739948"/>
              <a:gd name="connsiteY6" fmla="*/ 1269503 h 1269503"/>
              <a:gd name="connsiteX7" fmla="*/ 0 w 3739948"/>
              <a:gd name="connsiteY7" fmla="*/ 1142553 h 1269503"/>
              <a:gd name="connsiteX8" fmla="*/ 0 w 3739948"/>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48" h="1269503">
                <a:moveTo>
                  <a:pt x="0" y="126950"/>
                </a:moveTo>
                <a:cubicBezTo>
                  <a:pt x="0" y="56837"/>
                  <a:pt x="56837" y="0"/>
                  <a:pt x="126950" y="0"/>
                </a:cubicBezTo>
                <a:lnTo>
                  <a:pt x="3612998" y="0"/>
                </a:lnTo>
                <a:cubicBezTo>
                  <a:pt x="3683111" y="0"/>
                  <a:pt x="3739948" y="56837"/>
                  <a:pt x="3739948" y="126950"/>
                </a:cubicBezTo>
                <a:lnTo>
                  <a:pt x="3739948" y="1142553"/>
                </a:lnTo>
                <a:cubicBezTo>
                  <a:pt x="3739948" y="1212666"/>
                  <a:pt x="3683111" y="1269503"/>
                  <a:pt x="3612998" y="1269503"/>
                </a:cubicBezTo>
                <a:lnTo>
                  <a:pt x="126950" y="1269503"/>
                </a:lnTo>
                <a:cubicBezTo>
                  <a:pt x="56837" y="1269503"/>
                  <a:pt x="0" y="1212666"/>
                  <a:pt x="0" y="1142553"/>
                </a:cubicBezTo>
                <a:lnTo>
                  <a:pt x="0" y="126950"/>
                </a:lnTo>
                <a:close/>
              </a:path>
            </a:pathLst>
          </a:custGeom>
          <a:solidFill>
            <a:schemeClr val="accent3">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400" dirty="0"/>
              <a:t>Outcome Indicators</a:t>
            </a:r>
          </a:p>
        </p:txBody>
      </p:sp>
      <p:sp>
        <p:nvSpPr>
          <p:cNvPr id="22" name="Freeform 21"/>
          <p:cNvSpPr/>
          <p:nvPr/>
        </p:nvSpPr>
        <p:spPr>
          <a:xfrm>
            <a:off x="7173664" y="5921103"/>
            <a:ext cx="1211090" cy="610847"/>
          </a:xfrm>
          <a:custGeom>
            <a:avLst/>
            <a:gdLst>
              <a:gd name="connsiteX0" fmla="*/ 0 w 969964"/>
              <a:gd name="connsiteY0" fmla="*/ 53178 h 531782"/>
              <a:gd name="connsiteX1" fmla="*/ 53178 w 969964"/>
              <a:gd name="connsiteY1" fmla="*/ 0 h 531782"/>
              <a:gd name="connsiteX2" fmla="*/ 916786 w 969964"/>
              <a:gd name="connsiteY2" fmla="*/ 0 h 531782"/>
              <a:gd name="connsiteX3" fmla="*/ 969964 w 969964"/>
              <a:gd name="connsiteY3" fmla="*/ 53178 h 531782"/>
              <a:gd name="connsiteX4" fmla="*/ 969964 w 969964"/>
              <a:gd name="connsiteY4" fmla="*/ 478604 h 531782"/>
              <a:gd name="connsiteX5" fmla="*/ 916786 w 969964"/>
              <a:gd name="connsiteY5" fmla="*/ 531782 h 531782"/>
              <a:gd name="connsiteX6" fmla="*/ 53178 w 969964"/>
              <a:gd name="connsiteY6" fmla="*/ 531782 h 531782"/>
              <a:gd name="connsiteX7" fmla="*/ 0 w 969964"/>
              <a:gd name="connsiteY7" fmla="*/ 478604 h 531782"/>
              <a:gd name="connsiteX8" fmla="*/ 0 w 969964"/>
              <a:gd name="connsiteY8" fmla="*/ 53178 h 53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964" h="531782">
                <a:moveTo>
                  <a:pt x="0" y="53178"/>
                </a:moveTo>
                <a:cubicBezTo>
                  <a:pt x="0" y="23809"/>
                  <a:pt x="23809" y="0"/>
                  <a:pt x="53178" y="0"/>
                </a:cubicBezTo>
                <a:lnTo>
                  <a:pt x="916786" y="0"/>
                </a:lnTo>
                <a:cubicBezTo>
                  <a:pt x="946155" y="0"/>
                  <a:pt x="969964" y="23809"/>
                  <a:pt x="969964" y="53178"/>
                </a:cubicBezTo>
                <a:lnTo>
                  <a:pt x="969964" y="478604"/>
                </a:lnTo>
                <a:cubicBezTo>
                  <a:pt x="969964" y="507973"/>
                  <a:pt x="946155" y="531782"/>
                  <a:pt x="916786" y="531782"/>
                </a:cubicBezTo>
                <a:lnTo>
                  <a:pt x="53178" y="531782"/>
                </a:lnTo>
                <a:cubicBezTo>
                  <a:pt x="23809" y="531782"/>
                  <a:pt x="0" y="507973"/>
                  <a:pt x="0" y="478604"/>
                </a:cubicBezTo>
                <a:lnTo>
                  <a:pt x="0" y="53178"/>
                </a:lnTo>
                <a:close/>
              </a:path>
            </a:pathLst>
          </a:custGeom>
          <a:solidFill>
            <a:schemeClr val="accent3">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535" tIns="76535" rIns="76535" bIns="76535" numCol="1" spcCol="1270" anchor="ctr" anchorCtr="0">
            <a:noAutofit/>
          </a:bodyPr>
          <a:lstStyle/>
          <a:p>
            <a:pPr algn="ctr" defTabSz="711200">
              <a:lnSpc>
                <a:spcPct val="90000"/>
              </a:lnSpc>
              <a:spcBef>
                <a:spcPct val="0"/>
              </a:spcBef>
              <a:spcAft>
                <a:spcPct val="35000"/>
              </a:spcAft>
            </a:pPr>
            <a:r>
              <a:rPr lang="en-US" sz="2000" b="1" dirty="0"/>
              <a:t>EAFM</a:t>
            </a:r>
          </a:p>
        </p:txBody>
      </p:sp>
      <p:sp>
        <p:nvSpPr>
          <p:cNvPr id="20" name="Rounded Rectangular Callout 19"/>
          <p:cNvSpPr/>
          <p:nvPr/>
        </p:nvSpPr>
        <p:spPr>
          <a:xfrm>
            <a:off x="1583217" y="4445990"/>
            <a:ext cx="3581400" cy="1067170"/>
          </a:xfrm>
          <a:prstGeom prst="wedgeRoundRectCallout">
            <a:avLst>
              <a:gd name="adj1" fmla="val -6067"/>
              <a:gd name="adj2" fmla="val 86244"/>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Each goal has a set of indicators  according to the RPOA targets (outputs) and RPOA goals (outcomes)</a:t>
            </a:r>
          </a:p>
        </p:txBody>
      </p:sp>
      <p:sp>
        <p:nvSpPr>
          <p:cNvPr id="25" name="Rounded Rectangular Callout 24"/>
          <p:cNvSpPr/>
          <p:nvPr/>
        </p:nvSpPr>
        <p:spPr>
          <a:xfrm>
            <a:off x="8161889" y="3429000"/>
            <a:ext cx="2286000" cy="914400"/>
          </a:xfrm>
          <a:prstGeom prst="wedgeRoundRectCallout">
            <a:avLst>
              <a:gd name="adj1" fmla="val 13505"/>
              <a:gd name="adj2" fmla="val 92620"/>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Outputs showing progress against RPOA</a:t>
            </a:r>
          </a:p>
        </p:txBody>
      </p:sp>
      <p:sp>
        <p:nvSpPr>
          <p:cNvPr id="26" name="Rounded Rectangular Callout 25"/>
          <p:cNvSpPr/>
          <p:nvPr/>
        </p:nvSpPr>
        <p:spPr>
          <a:xfrm>
            <a:off x="1905000" y="1817230"/>
            <a:ext cx="1905000" cy="1359259"/>
          </a:xfrm>
          <a:prstGeom prst="wedgeRoundRectCallout">
            <a:avLst>
              <a:gd name="adj1" fmla="val 50300"/>
              <a:gd name="adj2" fmla="val 6655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 showing final success of RPOA</a:t>
            </a:r>
          </a:p>
        </p:txBody>
      </p:sp>
      <p:sp>
        <p:nvSpPr>
          <p:cNvPr id="27" name="Curved Left Arrow 26"/>
          <p:cNvSpPr/>
          <p:nvPr/>
        </p:nvSpPr>
        <p:spPr>
          <a:xfrm rot="10800000">
            <a:off x="2019869" y="2534599"/>
            <a:ext cx="533400" cy="11042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ular Callout 27"/>
          <p:cNvSpPr/>
          <p:nvPr/>
        </p:nvSpPr>
        <p:spPr>
          <a:xfrm>
            <a:off x="1744339" y="1059301"/>
            <a:ext cx="2507255" cy="1183542"/>
          </a:xfrm>
          <a:prstGeom prst="wedgeRoundRectCallout">
            <a:avLst>
              <a:gd name="adj1" fmla="val -33109"/>
              <a:gd name="adj2" fmla="val 101702"/>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RPOA outcomes for each country roll into a higher regional outcome.</a:t>
            </a:r>
          </a:p>
        </p:txBody>
      </p:sp>
      <p:sp>
        <p:nvSpPr>
          <p:cNvPr id="6" name="Curved Right Arrow 5"/>
          <p:cNvSpPr/>
          <p:nvPr/>
        </p:nvSpPr>
        <p:spPr>
          <a:xfrm rot="10800000">
            <a:off x="9972783" y="2463545"/>
            <a:ext cx="475107" cy="10404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ular Callout 6"/>
          <p:cNvSpPr/>
          <p:nvPr/>
        </p:nvSpPr>
        <p:spPr>
          <a:xfrm>
            <a:off x="6746798" y="405950"/>
            <a:ext cx="3691791" cy="1245122"/>
          </a:xfrm>
          <a:prstGeom prst="wedgeRoundRectCallout">
            <a:avLst>
              <a:gd name="adj1" fmla="val -50023"/>
              <a:gd name="adj2" fmla="val 83154"/>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higher level outcomes are measured by RPOA indicators and additional outcome indicators. </a:t>
            </a:r>
          </a:p>
        </p:txBody>
      </p:sp>
      <p:sp>
        <p:nvSpPr>
          <p:cNvPr id="29" name="Rounded Rectangular Callout 28"/>
          <p:cNvSpPr/>
          <p:nvPr/>
        </p:nvSpPr>
        <p:spPr>
          <a:xfrm>
            <a:off x="4408736" y="1574004"/>
            <a:ext cx="3058864" cy="1652487"/>
          </a:xfrm>
          <a:prstGeom prst="wedgeRoundRectCallout">
            <a:avLst>
              <a:gd name="adj1" fmla="val -15696"/>
              <a:gd name="adj2" fmla="val -63504"/>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 higher level outcome, the </a:t>
            </a:r>
            <a:r>
              <a:rPr lang="en-US" b="1" dirty="0"/>
              <a:t>Impact</a:t>
            </a:r>
            <a:r>
              <a:rPr lang="en-US" dirty="0"/>
              <a:t> of the CTI on the people of the six countries. Most indicators are embedded in RPOA outcomes </a:t>
            </a:r>
          </a:p>
        </p:txBody>
      </p:sp>
      <p:sp>
        <p:nvSpPr>
          <p:cNvPr id="32" name="Curved Left Arrow 31"/>
          <p:cNvSpPr/>
          <p:nvPr/>
        </p:nvSpPr>
        <p:spPr>
          <a:xfrm rot="10800000">
            <a:off x="1752601" y="1371600"/>
            <a:ext cx="731353" cy="2277366"/>
          </a:xfrm>
          <a:prstGeom prst="curvedLeftArrow">
            <a:avLst>
              <a:gd name="adj1" fmla="val 25000"/>
              <a:gd name="adj2" fmla="val 50000"/>
              <a:gd name="adj3" fmla="val 22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Right Arrow 32"/>
          <p:cNvSpPr/>
          <p:nvPr/>
        </p:nvSpPr>
        <p:spPr>
          <a:xfrm rot="10800000">
            <a:off x="9836532" y="1405383"/>
            <a:ext cx="747608" cy="22098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67726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down)">
                                      <p:cBhvr>
                                        <p:cTn id="66" dur="500"/>
                                        <p:tgtEl>
                                          <p:spTgt spid="6"/>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2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down)">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P spid="13" grpId="0" animBg="1"/>
      <p:bldP spid="15" grpId="0" animBg="1"/>
      <p:bldP spid="16" grpId="0" animBg="1"/>
      <p:bldP spid="17" grpId="0" animBg="1"/>
      <p:bldP spid="18" grpId="0" animBg="1"/>
      <p:bldP spid="19" grpId="0" animBg="1"/>
      <p:bldP spid="22" grpId="0" animBg="1"/>
      <p:bldP spid="20" grpId="0" animBg="1"/>
      <p:bldP spid="20" grpId="1" animBg="1"/>
      <p:bldP spid="25" grpId="0" animBg="1"/>
      <p:bldP spid="25" grpId="1" animBg="1"/>
      <p:bldP spid="26" grpId="0" animBg="1"/>
      <p:bldP spid="26" grpId="1" animBg="1"/>
      <p:bldP spid="27" grpId="0" animBg="1"/>
      <p:bldP spid="27" grpId="1" animBg="1"/>
      <p:bldP spid="28" grpId="0" animBg="1"/>
      <p:bldP spid="28" grpId="1" animBg="1"/>
      <p:bldP spid="6" grpId="0" animBg="1"/>
      <p:bldP spid="6" grpId="1" animBg="1"/>
      <p:bldP spid="7" grpId="0" animBg="1"/>
      <p:bldP spid="7" grpId="1" animBg="1"/>
      <p:bldP spid="29"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2553270" y="467531"/>
            <a:ext cx="7594292" cy="1269503"/>
          </a:xfrm>
          <a:custGeom>
            <a:avLst/>
            <a:gdLst>
              <a:gd name="connsiteX0" fmla="*/ 0 w 7695273"/>
              <a:gd name="connsiteY0" fmla="*/ 126950 h 1269503"/>
              <a:gd name="connsiteX1" fmla="*/ 126950 w 7695273"/>
              <a:gd name="connsiteY1" fmla="*/ 0 h 1269503"/>
              <a:gd name="connsiteX2" fmla="*/ 7568323 w 7695273"/>
              <a:gd name="connsiteY2" fmla="*/ 0 h 1269503"/>
              <a:gd name="connsiteX3" fmla="*/ 7695273 w 7695273"/>
              <a:gd name="connsiteY3" fmla="*/ 126950 h 1269503"/>
              <a:gd name="connsiteX4" fmla="*/ 7695273 w 7695273"/>
              <a:gd name="connsiteY4" fmla="*/ 1142553 h 1269503"/>
              <a:gd name="connsiteX5" fmla="*/ 7568323 w 7695273"/>
              <a:gd name="connsiteY5" fmla="*/ 1269503 h 1269503"/>
              <a:gd name="connsiteX6" fmla="*/ 126950 w 7695273"/>
              <a:gd name="connsiteY6" fmla="*/ 1269503 h 1269503"/>
              <a:gd name="connsiteX7" fmla="*/ 0 w 7695273"/>
              <a:gd name="connsiteY7" fmla="*/ 1142553 h 1269503"/>
              <a:gd name="connsiteX8" fmla="*/ 0 w 7695273"/>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273" h="1269503">
                <a:moveTo>
                  <a:pt x="0" y="126950"/>
                </a:moveTo>
                <a:cubicBezTo>
                  <a:pt x="0" y="56837"/>
                  <a:pt x="56837" y="0"/>
                  <a:pt x="126950" y="0"/>
                </a:cubicBezTo>
                <a:lnTo>
                  <a:pt x="7568323" y="0"/>
                </a:lnTo>
                <a:cubicBezTo>
                  <a:pt x="7638436" y="0"/>
                  <a:pt x="7695273" y="56837"/>
                  <a:pt x="7695273" y="126950"/>
                </a:cubicBezTo>
                <a:lnTo>
                  <a:pt x="7695273" y="1142553"/>
                </a:lnTo>
                <a:cubicBezTo>
                  <a:pt x="7695273" y="1212666"/>
                  <a:pt x="7638436" y="1269503"/>
                  <a:pt x="7568323" y="1269503"/>
                </a:cubicBezTo>
                <a:lnTo>
                  <a:pt x="126950" y="1269503"/>
                </a:lnTo>
                <a:cubicBezTo>
                  <a:pt x="56837" y="1269503"/>
                  <a:pt x="0" y="1212666"/>
                  <a:pt x="0" y="1142553"/>
                </a:cubicBezTo>
                <a:lnTo>
                  <a:pt x="0" y="126950"/>
                </a:ln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622" tIns="128622" rIns="128622" bIns="128622" numCol="1" spcCol="1270" anchor="ctr" anchorCtr="0">
            <a:noAutofit/>
          </a:bodyPr>
          <a:lstStyle/>
          <a:p>
            <a:pPr algn="ctr" defTabSz="1066800">
              <a:lnSpc>
                <a:spcPct val="90000"/>
              </a:lnSpc>
              <a:spcBef>
                <a:spcPct val="0"/>
              </a:spcBef>
              <a:spcAft>
                <a:spcPct val="35000"/>
              </a:spcAft>
            </a:pPr>
            <a:r>
              <a:rPr lang="en-US" sz="2400" b="1" dirty="0"/>
              <a:t>Impact:</a:t>
            </a:r>
            <a:r>
              <a:rPr lang="en-US" sz="2400" dirty="0"/>
              <a:t> Improvement in the affordability, availability and quality and safety of food coming from coastal and marine resources</a:t>
            </a:r>
          </a:p>
        </p:txBody>
      </p:sp>
      <p:sp>
        <p:nvSpPr>
          <p:cNvPr id="5" name="Freeform 4"/>
          <p:cNvSpPr/>
          <p:nvPr/>
        </p:nvSpPr>
        <p:spPr>
          <a:xfrm>
            <a:off x="2522050" y="1817229"/>
            <a:ext cx="7594291" cy="1269503"/>
          </a:xfrm>
          <a:custGeom>
            <a:avLst/>
            <a:gdLst>
              <a:gd name="connsiteX0" fmla="*/ 0 w 3739962"/>
              <a:gd name="connsiteY0" fmla="*/ 126950 h 1269503"/>
              <a:gd name="connsiteX1" fmla="*/ 126950 w 3739962"/>
              <a:gd name="connsiteY1" fmla="*/ 0 h 1269503"/>
              <a:gd name="connsiteX2" fmla="*/ 3613012 w 3739962"/>
              <a:gd name="connsiteY2" fmla="*/ 0 h 1269503"/>
              <a:gd name="connsiteX3" fmla="*/ 3739962 w 3739962"/>
              <a:gd name="connsiteY3" fmla="*/ 126950 h 1269503"/>
              <a:gd name="connsiteX4" fmla="*/ 3739962 w 3739962"/>
              <a:gd name="connsiteY4" fmla="*/ 1142553 h 1269503"/>
              <a:gd name="connsiteX5" fmla="*/ 3613012 w 3739962"/>
              <a:gd name="connsiteY5" fmla="*/ 1269503 h 1269503"/>
              <a:gd name="connsiteX6" fmla="*/ 126950 w 3739962"/>
              <a:gd name="connsiteY6" fmla="*/ 1269503 h 1269503"/>
              <a:gd name="connsiteX7" fmla="*/ 0 w 3739962"/>
              <a:gd name="connsiteY7" fmla="*/ 1142553 h 1269503"/>
              <a:gd name="connsiteX8" fmla="*/ 0 w 3739962"/>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62" h="1269503">
                <a:moveTo>
                  <a:pt x="0" y="126950"/>
                </a:moveTo>
                <a:cubicBezTo>
                  <a:pt x="0" y="56837"/>
                  <a:pt x="56837" y="0"/>
                  <a:pt x="126950" y="0"/>
                </a:cubicBezTo>
                <a:lnTo>
                  <a:pt x="3613012" y="0"/>
                </a:lnTo>
                <a:cubicBezTo>
                  <a:pt x="3683125" y="0"/>
                  <a:pt x="3739962" y="56837"/>
                  <a:pt x="3739962" y="126950"/>
                </a:cubicBezTo>
                <a:lnTo>
                  <a:pt x="3739962" y="1142553"/>
                </a:lnTo>
                <a:cubicBezTo>
                  <a:pt x="3739962" y="1212666"/>
                  <a:pt x="3683125" y="1269503"/>
                  <a:pt x="3613012" y="1269503"/>
                </a:cubicBezTo>
                <a:lnTo>
                  <a:pt x="126950" y="1269503"/>
                </a:lnTo>
                <a:cubicBezTo>
                  <a:pt x="56837" y="1269503"/>
                  <a:pt x="0" y="1212666"/>
                  <a:pt x="0" y="1142553"/>
                </a:cubicBezTo>
                <a:lnTo>
                  <a:pt x="0" y="126950"/>
                </a:lnTo>
                <a:close/>
              </a:path>
            </a:pathLst>
          </a:custGeom>
          <a:solidFill>
            <a:schemeClr val="tx2">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90000"/>
              </a:lnSpc>
              <a:spcBef>
                <a:spcPct val="0"/>
              </a:spcBef>
              <a:spcAft>
                <a:spcPct val="35000"/>
              </a:spcAft>
            </a:pPr>
            <a:r>
              <a:rPr lang="en-US" sz="2000" b="1" dirty="0"/>
              <a:t>Coral reef ecosystem integrity and services maintained.</a:t>
            </a:r>
          </a:p>
          <a:p>
            <a:pPr defTabSz="800100">
              <a:lnSpc>
                <a:spcPct val="90000"/>
              </a:lnSpc>
              <a:spcBef>
                <a:spcPct val="0"/>
              </a:spcBef>
              <a:spcAft>
                <a:spcPct val="35000"/>
              </a:spcAft>
            </a:pPr>
            <a:r>
              <a:rPr lang="en-US" sz="2000" dirty="0"/>
              <a:t>Total regional area of coral reefs and associated habitats in fully protected (no take) areas.</a:t>
            </a:r>
          </a:p>
        </p:txBody>
      </p:sp>
      <p:sp>
        <p:nvSpPr>
          <p:cNvPr id="11" name="Freeform 10"/>
          <p:cNvSpPr/>
          <p:nvPr/>
        </p:nvSpPr>
        <p:spPr>
          <a:xfrm>
            <a:off x="2469626" y="3176488"/>
            <a:ext cx="7646713" cy="1269503"/>
          </a:xfrm>
          <a:custGeom>
            <a:avLst/>
            <a:gdLst>
              <a:gd name="connsiteX0" fmla="*/ 0 w 3739948"/>
              <a:gd name="connsiteY0" fmla="*/ 126950 h 1269503"/>
              <a:gd name="connsiteX1" fmla="*/ 126950 w 3739948"/>
              <a:gd name="connsiteY1" fmla="*/ 0 h 1269503"/>
              <a:gd name="connsiteX2" fmla="*/ 3612998 w 3739948"/>
              <a:gd name="connsiteY2" fmla="*/ 0 h 1269503"/>
              <a:gd name="connsiteX3" fmla="*/ 3739948 w 3739948"/>
              <a:gd name="connsiteY3" fmla="*/ 126950 h 1269503"/>
              <a:gd name="connsiteX4" fmla="*/ 3739948 w 3739948"/>
              <a:gd name="connsiteY4" fmla="*/ 1142553 h 1269503"/>
              <a:gd name="connsiteX5" fmla="*/ 3612998 w 3739948"/>
              <a:gd name="connsiteY5" fmla="*/ 1269503 h 1269503"/>
              <a:gd name="connsiteX6" fmla="*/ 126950 w 3739948"/>
              <a:gd name="connsiteY6" fmla="*/ 1269503 h 1269503"/>
              <a:gd name="connsiteX7" fmla="*/ 0 w 3739948"/>
              <a:gd name="connsiteY7" fmla="*/ 1142553 h 1269503"/>
              <a:gd name="connsiteX8" fmla="*/ 0 w 3739948"/>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48" h="1269503">
                <a:moveTo>
                  <a:pt x="0" y="126950"/>
                </a:moveTo>
                <a:cubicBezTo>
                  <a:pt x="0" y="56837"/>
                  <a:pt x="56837" y="0"/>
                  <a:pt x="126950" y="0"/>
                </a:cubicBezTo>
                <a:lnTo>
                  <a:pt x="3612998" y="0"/>
                </a:lnTo>
                <a:cubicBezTo>
                  <a:pt x="3683111" y="0"/>
                  <a:pt x="3739948" y="56837"/>
                  <a:pt x="3739948" y="126950"/>
                </a:cubicBezTo>
                <a:lnTo>
                  <a:pt x="3739948" y="1142553"/>
                </a:lnTo>
                <a:cubicBezTo>
                  <a:pt x="3739948" y="1212666"/>
                  <a:pt x="3683111" y="1269503"/>
                  <a:pt x="3612998" y="1269503"/>
                </a:cubicBezTo>
                <a:lnTo>
                  <a:pt x="126950" y="1269503"/>
                </a:lnTo>
                <a:cubicBezTo>
                  <a:pt x="56837" y="1269503"/>
                  <a:pt x="0" y="1212666"/>
                  <a:pt x="0" y="1142553"/>
                </a:cubicBezTo>
                <a:lnTo>
                  <a:pt x="0" y="126950"/>
                </a:lnTo>
                <a:close/>
              </a:path>
            </a:pathLst>
          </a:custGeom>
          <a:solidFill>
            <a:schemeClr val="accent1">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defTabSz="800100">
              <a:lnSpc>
                <a:spcPct val="90000"/>
              </a:lnSpc>
              <a:spcBef>
                <a:spcPct val="0"/>
              </a:spcBef>
              <a:spcAft>
                <a:spcPct val="35000"/>
              </a:spcAft>
            </a:pPr>
            <a:r>
              <a:rPr lang="en-US" sz="2000" dirty="0"/>
              <a:t>3.1.2 Percent/Area of total marine habitat are in marine protected or managed area</a:t>
            </a:r>
          </a:p>
          <a:p>
            <a:pPr defTabSz="800100">
              <a:lnSpc>
                <a:spcPct val="90000"/>
              </a:lnSpc>
              <a:spcBef>
                <a:spcPct val="0"/>
              </a:spcBef>
              <a:spcAft>
                <a:spcPct val="35000"/>
              </a:spcAft>
            </a:pPr>
            <a:r>
              <a:rPr lang="en-US" sz="2000" dirty="0"/>
              <a:t>3.1.3 Percent/area of each major marine and coastal habitat type in strictly protected “no-take replenishment zones”</a:t>
            </a:r>
          </a:p>
        </p:txBody>
      </p:sp>
      <p:sp>
        <p:nvSpPr>
          <p:cNvPr id="12" name="Freeform 11"/>
          <p:cNvSpPr/>
          <p:nvPr/>
        </p:nvSpPr>
        <p:spPr>
          <a:xfrm>
            <a:off x="2451266" y="4547196"/>
            <a:ext cx="7665073" cy="1269503"/>
          </a:xfrm>
          <a:custGeom>
            <a:avLst/>
            <a:gdLst>
              <a:gd name="connsiteX0" fmla="*/ 0 w 5492089"/>
              <a:gd name="connsiteY0" fmla="*/ 126950 h 1269503"/>
              <a:gd name="connsiteX1" fmla="*/ 126950 w 5492089"/>
              <a:gd name="connsiteY1" fmla="*/ 0 h 1269503"/>
              <a:gd name="connsiteX2" fmla="*/ 5365139 w 5492089"/>
              <a:gd name="connsiteY2" fmla="*/ 0 h 1269503"/>
              <a:gd name="connsiteX3" fmla="*/ 5492089 w 5492089"/>
              <a:gd name="connsiteY3" fmla="*/ 126950 h 1269503"/>
              <a:gd name="connsiteX4" fmla="*/ 5492089 w 5492089"/>
              <a:gd name="connsiteY4" fmla="*/ 1142553 h 1269503"/>
              <a:gd name="connsiteX5" fmla="*/ 5365139 w 5492089"/>
              <a:gd name="connsiteY5" fmla="*/ 1269503 h 1269503"/>
              <a:gd name="connsiteX6" fmla="*/ 126950 w 5492089"/>
              <a:gd name="connsiteY6" fmla="*/ 1269503 h 1269503"/>
              <a:gd name="connsiteX7" fmla="*/ 0 w 5492089"/>
              <a:gd name="connsiteY7" fmla="*/ 1142553 h 1269503"/>
              <a:gd name="connsiteX8" fmla="*/ 0 w 5492089"/>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089" h="1269503">
                <a:moveTo>
                  <a:pt x="0" y="126950"/>
                </a:moveTo>
                <a:cubicBezTo>
                  <a:pt x="0" y="56837"/>
                  <a:pt x="56837" y="0"/>
                  <a:pt x="126950" y="0"/>
                </a:cubicBezTo>
                <a:lnTo>
                  <a:pt x="5365139" y="0"/>
                </a:lnTo>
                <a:cubicBezTo>
                  <a:pt x="5435252" y="0"/>
                  <a:pt x="5492089" y="56837"/>
                  <a:pt x="5492089" y="126950"/>
                </a:cubicBezTo>
                <a:lnTo>
                  <a:pt x="5492089" y="1142553"/>
                </a:lnTo>
                <a:cubicBezTo>
                  <a:pt x="5492089" y="1212666"/>
                  <a:pt x="5435252" y="1269503"/>
                  <a:pt x="5365139" y="1269503"/>
                </a:cubicBezTo>
                <a:lnTo>
                  <a:pt x="126950" y="1269503"/>
                </a:lnTo>
                <a:cubicBezTo>
                  <a:pt x="56837" y="1269503"/>
                  <a:pt x="0" y="1212666"/>
                  <a:pt x="0" y="1142553"/>
                </a:cubicBezTo>
                <a:lnTo>
                  <a:pt x="0" y="126950"/>
                </a:lnTo>
                <a:close/>
              </a:path>
            </a:pathLst>
          </a:custGeom>
          <a:solidFill>
            <a:schemeClr val="accent2">
              <a:lumMod val="60000"/>
              <a:lumOff val="4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defTabSz="800100">
              <a:lnSpc>
                <a:spcPct val="90000"/>
              </a:lnSpc>
              <a:spcBef>
                <a:spcPct val="0"/>
              </a:spcBef>
              <a:spcAft>
                <a:spcPct val="35000"/>
              </a:spcAft>
            </a:pPr>
            <a:r>
              <a:rPr lang="en-US" sz="2000" dirty="0"/>
              <a:t>3.1.1 CTMPAs Framework developed and adopted by CT6</a:t>
            </a:r>
          </a:p>
          <a:p>
            <a:pPr defTabSz="800100">
              <a:lnSpc>
                <a:spcPct val="90000"/>
              </a:lnSpc>
              <a:spcBef>
                <a:spcPct val="0"/>
              </a:spcBef>
              <a:spcAft>
                <a:spcPct val="35000"/>
              </a:spcAft>
            </a:pPr>
            <a:r>
              <a:rPr lang="en-US" sz="2000" dirty="0"/>
              <a:t>3.1.5 Percent/Area of marine protected/ managed areas included in CTMPAs</a:t>
            </a:r>
          </a:p>
        </p:txBody>
      </p:sp>
      <p:sp>
        <p:nvSpPr>
          <p:cNvPr id="15" name="Freeform 14"/>
          <p:cNvSpPr/>
          <p:nvPr/>
        </p:nvSpPr>
        <p:spPr>
          <a:xfrm>
            <a:off x="2438400" y="5896399"/>
            <a:ext cx="7695272" cy="639576"/>
          </a:xfrm>
          <a:custGeom>
            <a:avLst/>
            <a:gdLst>
              <a:gd name="connsiteX0" fmla="*/ 0 w 1270829"/>
              <a:gd name="connsiteY0" fmla="*/ 63958 h 639576"/>
              <a:gd name="connsiteX1" fmla="*/ 63958 w 1270829"/>
              <a:gd name="connsiteY1" fmla="*/ 0 h 639576"/>
              <a:gd name="connsiteX2" fmla="*/ 1206871 w 1270829"/>
              <a:gd name="connsiteY2" fmla="*/ 0 h 639576"/>
              <a:gd name="connsiteX3" fmla="*/ 1270829 w 1270829"/>
              <a:gd name="connsiteY3" fmla="*/ 63958 h 639576"/>
              <a:gd name="connsiteX4" fmla="*/ 1270829 w 1270829"/>
              <a:gd name="connsiteY4" fmla="*/ 575618 h 639576"/>
              <a:gd name="connsiteX5" fmla="*/ 1206871 w 1270829"/>
              <a:gd name="connsiteY5" fmla="*/ 639576 h 639576"/>
              <a:gd name="connsiteX6" fmla="*/ 63958 w 1270829"/>
              <a:gd name="connsiteY6" fmla="*/ 639576 h 639576"/>
              <a:gd name="connsiteX7" fmla="*/ 0 w 1270829"/>
              <a:gd name="connsiteY7" fmla="*/ 575618 h 639576"/>
              <a:gd name="connsiteX8" fmla="*/ 0 w 1270829"/>
              <a:gd name="connsiteY8" fmla="*/ 63958 h 63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829" h="639576">
                <a:moveTo>
                  <a:pt x="0" y="63958"/>
                </a:moveTo>
                <a:cubicBezTo>
                  <a:pt x="0" y="28635"/>
                  <a:pt x="28635" y="0"/>
                  <a:pt x="63958" y="0"/>
                </a:cubicBezTo>
                <a:lnTo>
                  <a:pt x="1206871" y="0"/>
                </a:lnTo>
                <a:cubicBezTo>
                  <a:pt x="1242194" y="0"/>
                  <a:pt x="1270829" y="28635"/>
                  <a:pt x="1270829" y="63958"/>
                </a:cubicBezTo>
                <a:lnTo>
                  <a:pt x="1270829" y="575618"/>
                </a:lnTo>
                <a:cubicBezTo>
                  <a:pt x="1270829" y="610941"/>
                  <a:pt x="1242194" y="639576"/>
                  <a:pt x="1206871" y="639576"/>
                </a:cubicBezTo>
                <a:lnTo>
                  <a:pt x="63958" y="639576"/>
                </a:lnTo>
                <a:cubicBezTo>
                  <a:pt x="28635" y="639576"/>
                  <a:pt x="0" y="610941"/>
                  <a:pt x="0" y="575618"/>
                </a:cubicBezTo>
                <a:lnTo>
                  <a:pt x="0" y="63958"/>
                </a:lnTo>
                <a:close/>
              </a:path>
            </a:pathLst>
          </a:custGeom>
          <a:solidFill>
            <a:schemeClr val="accent6">
              <a:lumMod val="20000"/>
              <a:lumOff val="8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693" tIns="79693" rIns="79693" bIns="79693" numCol="1" spcCol="1270" anchor="ctr" anchorCtr="0">
            <a:noAutofit/>
          </a:bodyPr>
          <a:lstStyle/>
          <a:p>
            <a:pPr algn="ctr" defTabSz="711200">
              <a:lnSpc>
                <a:spcPct val="90000"/>
              </a:lnSpc>
              <a:spcBef>
                <a:spcPct val="0"/>
              </a:spcBef>
              <a:spcAft>
                <a:spcPct val="35000"/>
              </a:spcAft>
            </a:pPr>
            <a:r>
              <a:rPr lang="en-US" sz="2000" b="1" dirty="0"/>
              <a:t>Goal 3: Marine Protected areas established and effectively managed</a:t>
            </a:r>
          </a:p>
        </p:txBody>
      </p:sp>
      <p:sp>
        <p:nvSpPr>
          <p:cNvPr id="6" name="Curved Left Arrow 5"/>
          <p:cNvSpPr/>
          <p:nvPr/>
        </p:nvSpPr>
        <p:spPr>
          <a:xfrm rot="10800000">
            <a:off x="2019869" y="2534599"/>
            <a:ext cx="533400" cy="11042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19"/>
          <p:cNvSpPr/>
          <p:nvPr/>
        </p:nvSpPr>
        <p:spPr>
          <a:xfrm>
            <a:off x="2522049" y="1817228"/>
            <a:ext cx="7594291" cy="1269503"/>
          </a:xfrm>
          <a:custGeom>
            <a:avLst/>
            <a:gdLst>
              <a:gd name="connsiteX0" fmla="*/ 0 w 3739962"/>
              <a:gd name="connsiteY0" fmla="*/ 126950 h 1269503"/>
              <a:gd name="connsiteX1" fmla="*/ 126950 w 3739962"/>
              <a:gd name="connsiteY1" fmla="*/ 0 h 1269503"/>
              <a:gd name="connsiteX2" fmla="*/ 3613012 w 3739962"/>
              <a:gd name="connsiteY2" fmla="*/ 0 h 1269503"/>
              <a:gd name="connsiteX3" fmla="*/ 3739962 w 3739962"/>
              <a:gd name="connsiteY3" fmla="*/ 126950 h 1269503"/>
              <a:gd name="connsiteX4" fmla="*/ 3739962 w 3739962"/>
              <a:gd name="connsiteY4" fmla="*/ 1142553 h 1269503"/>
              <a:gd name="connsiteX5" fmla="*/ 3613012 w 3739962"/>
              <a:gd name="connsiteY5" fmla="*/ 1269503 h 1269503"/>
              <a:gd name="connsiteX6" fmla="*/ 126950 w 3739962"/>
              <a:gd name="connsiteY6" fmla="*/ 1269503 h 1269503"/>
              <a:gd name="connsiteX7" fmla="*/ 0 w 3739962"/>
              <a:gd name="connsiteY7" fmla="*/ 1142553 h 1269503"/>
              <a:gd name="connsiteX8" fmla="*/ 0 w 3739962"/>
              <a:gd name="connsiteY8" fmla="*/ 126950 h 12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962" h="1269503">
                <a:moveTo>
                  <a:pt x="0" y="126950"/>
                </a:moveTo>
                <a:cubicBezTo>
                  <a:pt x="0" y="56837"/>
                  <a:pt x="56837" y="0"/>
                  <a:pt x="126950" y="0"/>
                </a:cubicBezTo>
                <a:lnTo>
                  <a:pt x="3613012" y="0"/>
                </a:lnTo>
                <a:cubicBezTo>
                  <a:pt x="3683125" y="0"/>
                  <a:pt x="3739962" y="56837"/>
                  <a:pt x="3739962" y="126950"/>
                </a:cubicBezTo>
                <a:lnTo>
                  <a:pt x="3739962" y="1142553"/>
                </a:lnTo>
                <a:cubicBezTo>
                  <a:pt x="3739962" y="1212666"/>
                  <a:pt x="3683125" y="1269503"/>
                  <a:pt x="3613012" y="1269503"/>
                </a:cubicBezTo>
                <a:lnTo>
                  <a:pt x="126950" y="1269503"/>
                </a:lnTo>
                <a:cubicBezTo>
                  <a:pt x="56837" y="1269503"/>
                  <a:pt x="0" y="1212666"/>
                  <a:pt x="0" y="1142553"/>
                </a:cubicBezTo>
                <a:lnTo>
                  <a:pt x="0" y="126950"/>
                </a:lnTo>
                <a:close/>
              </a:path>
            </a:pathLst>
          </a:custGeom>
          <a:solidFill>
            <a:schemeClr val="tx2">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5762" tIns="105762" rIns="105762" bIns="105762" numCol="1" spcCol="1270" anchor="ctr" anchorCtr="0">
            <a:noAutofit/>
          </a:bodyPr>
          <a:lstStyle/>
          <a:p>
            <a:pPr algn="ctr" defTabSz="800100">
              <a:lnSpc>
                <a:spcPct val="50000"/>
              </a:lnSpc>
              <a:spcBef>
                <a:spcPct val="0"/>
              </a:spcBef>
              <a:spcAft>
                <a:spcPct val="35000"/>
              </a:spcAft>
            </a:pPr>
            <a:r>
              <a:rPr lang="en-US" sz="2000" b="1" dirty="0"/>
              <a:t>Coral reef ecosystem integrity and services maintained.</a:t>
            </a:r>
          </a:p>
          <a:p>
            <a:pPr marL="342900" indent="-342900" defTabSz="800100">
              <a:lnSpc>
                <a:spcPct val="50000"/>
              </a:lnSpc>
              <a:spcBef>
                <a:spcPct val="0"/>
              </a:spcBef>
              <a:spcAft>
                <a:spcPts val="600"/>
              </a:spcAft>
              <a:buFont typeface="Arial" pitchFamily="34" charset="0"/>
              <a:buChar char="•"/>
            </a:pPr>
            <a:r>
              <a:rPr lang="en-US" sz="2000" dirty="0"/>
              <a:t>Condition of coral reefs</a:t>
            </a:r>
          </a:p>
          <a:p>
            <a:pPr marL="342900" indent="-342900" defTabSz="800100">
              <a:lnSpc>
                <a:spcPct val="50000"/>
              </a:lnSpc>
              <a:spcBef>
                <a:spcPct val="0"/>
              </a:spcBef>
              <a:spcAft>
                <a:spcPts val="600"/>
              </a:spcAft>
              <a:buFont typeface="Arial" pitchFamily="34" charset="0"/>
              <a:buChar char="•"/>
            </a:pPr>
            <a:r>
              <a:rPr lang="en-US" sz="2000" dirty="0"/>
              <a:t>Extent of mangroves and </a:t>
            </a:r>
            <a:r>
              <a:rPr lang="en-US" sz="2000" dirty="0" err="1"/>
              <a:t>seagrass</a:t>
            </a:r>
            <a:endParaRPr lang="en-US" sz="2000" dirty="0"/>
          </a:p>
          <a:p>
            <a:pPr marL="342900" indent="-342900" defTabSz="800100">
              <a:lnSpc>
                <a:spcPct val="50000"/>
              </a:lnSpc>
              <a:spcBef>
                <a:spcPct val="0"/>
              </a:spcBef>
              <a:spcAft>
                <a:spcPts val="600"/>
              </a:spcAft>
              <a:buFont typeface="Arial" pitchFamily="34" charset="0"/>
              <a:buChar char="•"/>
            </a:pPr>
            <a:r>
              <a:rPr lang="en-US" sz="2000" dirty="0"/>
              <a:t>Fish biomass</a:t>
            </a:r>
          </a:p>
        </p:txBody>
      </p:sp>
      <p:sp>
        <p:nvSpPr>
          <p:cNvPr id="9" name="TextBox 8"/>
          <p:cNvSpPr txBox="1"/>
          <p:nvPr/>
        </p:nvSpPr>
        <p:spPr>
          <a:xfrm>
            <a:off x="1663809" y="5889645"/>
            <a:ext cx="461665" cy="646331"/>
          </a:xfrm>
          <a:prstGeom prst="rect">
            <a:avLst/>
          </a:prstGeom>
          <a:noFill/>
        </p:spPr>
        <p:txBody>
          <a:bodyPr vert="vert270" wrap="square" rtlCol="0">
            <a:spAutoFit/>
          </a:bodyPr>
          <a:lstStyle/>
          <a:p>
            <a:r>
              <a:rPr lang="en-US" b="1" dirty="0"/>
              <a:t>Goals</a:t>
            </a:r>
          </a:p>
        </p:txBody>
      </p:sp>
      <p:sp>
        <p:nvSpPr>
          <p:cNvPr id="10" name="TextBox 9"/>
          <p:cNvSpPr txBox="1"/>
          <p:nvPr/>
        </p:nvSpPr>
        <p:spPr>
          <a:xfrm>
            <a:off x="1663808" y="4594246"/>
            <a:ext cx="738664" cy="1066800"/>
          </a:xfrm>
          <a:prstGeom prst="rect">
            <a:avLst/>
          </a:prstGeom>
          <a:noFill/>
        </p:spPr>
        <p:txBody>
          <a:bodyPr vert="vert270" wrap="square" rtlCol="0">
            <a:spAutoFit/>
          </a:bodyPr>
          <a:lstStyle/>
          <a:p>
            <a:r>
              <a:rPr lang="en-US" b="1" dirty="0"/>
              <a:t>Output indicators</a:t>
            </a:r>
          </a:p>
        </p:txBody>
      </p:sp>
      <p:sp>
        <p:nvSpPr>
          <p:cNvPr id="13" name="TextBox 12"/>
          <p:cNvSpPr txBox="1"/>
          <p:nvPr/>
        </p:nvSpPr>
        <p:spPr>
          <a:xfrm>
            <a:off x="1667349" y="3146446"/>
            <a:ext cx="738664" cy="1274296"/>
          </a:xfrm>
          <a:prstGeom prst="rect">
            <a:avLst/>
          </a:prstGeom>
          <a:noFill/>
        </p:spPr>
        <p:txBody>
          <a:bodyPr vert="vert270" wrap="square" rtlCol="0">
            <a:spAutoFit/>
          </a:bodyPr>
          <a:lstStyle/>
          <a:p>
            <a:r>
              <a:rPr lang="en-US" b="1" dirty="0"/>
              <a:t>Outcome indicators</a:t>
            </a:r>
          </a:p>
        </p:txBody>
      </p:sp>
      <p:sp>
        <p:nvSpPr>
          <p:cNvPr id="14" name="TextBox 13"/>
          <p:cNvSpPr txBox="1"/>
          <p:nvPr/>
        </p:nvSpPr>
        <p:spPr>
          <a:xfrm>
            <a:off x="1525309" y="1735377"/>
            <a:ext cx="1015663" cy="1395471"/>
          </a:xfrm>
          <a:prstGeom prst="rect">
            <a:avLst/>
          </a:prstGeom>
          <a:noFill/>
        </p:spPr>
        <p:txBody>
          <a:bodyPr vert="vert270" wrap="square" rtlCol="0">
            <a:spAutoFit/>
          </a:bodyPr>
          <a:lstStyle/>
          <a:p>
            <a:r>
              <a:rPr lang="en-US" b="1" dirty="0"/>
              <a:t>Higher level outcome indicators</a:t>
            </a:r>
          </a:p>
        </p:txBody>
      </p:sp>
      <p:sp>
        <p:nvSpPr>
          <p:cNvPr id="16" name="TextBox 15"/>
          <p:cNvSpPr txBox="1"/>
          <p:nvPr/>
        </p:nvSpPr>
        <p:spPr>
          <a:xfrm>
            <a:off x="1663808" y="860446"/>
            <a:ext cx="461665" cy="874931"/>
          </a:xfrm>
          <a:prstGeom prst="rect">
            <a:avLst/>
          </a:prstGeom>
          <a:noFill/>
        </p:spPr>
        <p:txBody>
          <a:bodyPr vert="vert270" wrap="square" rtlCol="0">
            <a:spAutoFit/>
          </a:bodyPr>
          <a:lstStyle/>
          <a:p>
            <a:r>
              <a:rPr lang="en-US" b="1" dirty="0"/>
              <a:t>Impact</a:t>
            </a:r>
          </a:p>
        </p:txBody>
      </p:sp>
    </p:spTree>
    <p:extLst>
      <p:ext uri="{BB962C8B-B14F-4D97-AF65-F5344CB8AC3E}">
        <p14:creationId xmlns:p14="http://schemas.microsoft.com/office/powerpoint/2010/main" val="36101766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P spid="15" grpId="0" animBg="1"/>
      <p:bldP spid="6" grpId="0" animBg="1"/>
      <p:bldP spid="6" grpId="1" animBg="1"/>
      <p:bldP spid="20" grpId="0" animBg="1"/>
      <p:bldP spid="9" grpId="0"/>
      <p:bldP spid="10" grpId="0"/>
      <p:bldP spid="1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83982" cy="1325563"/>
          </a:xfrm>
        </p:spPr>
        <p:txBody>
          <a:bodyPr/>
          <a:lstStyle/>
          <a:p>
            <a:r>
              <a:rPr lang="en-PH" b="1" dirty="0">
                <a:solidFill>
                  <a:schemeClr val="accent2"/>
                </a:solidFill>
              </a:rPr>
              <a:t>Higher level outcomes and impacts indicators of the CTI-CFF</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415" y="1759963"/>
            <a:ext cx="9469170" cy="4904351"/>
          </a:xfrm>
        </p:spPr>
      </p:pic>
    </p:spTree>
    <p:extLst>
      <p:ext uri="{BB962C8B-B14F-4D97-AF65-F5344CB8AC3E}">
        <p14:creationId xmlns:p14="http://schemas.microsoft.com/office/powerpoint/2010/main" val="39135571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52400"/>
            <a:ext cx="11582400" cy="1531434"/>
          </a:xfrm>
        </p:spPr>
        <p:txBody>
          <a:bodyPr>
            <a:normAutofit/>
          </a:bodyPr>
          <a:lstStyle/>
          <a:p>
            <a:r>
              <a:rPr lang="en-US" sz="3600" b="1" dirty="0">
                <a:solidFill>
                  <a:schemeClr val="accent2"/>
                </a:solidFill>
              </a:rPr>
              <a:t>The M&amp;E System in place – Roles, Reporting and Accountability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795346"/>
            <a:ext cx="7772400" cy="5029200"/>
          </a:xfrm>
          <a:prstGeom prst="rect">
            <a:avLst/>
          </a:prstGeom>
        </p:spPr>
      </p:pic>
    </p:spTree>
    <p:extLst>
      <p:ext uri="{BB962C8B-B14F-4D97-AF65-F5344CB8AC3E}">
        <p14:creationId xmlns:p14="http://schemas.microsoft.com/office/powerpoint/2010/main" val="2742285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534400" cy="1143000"/>
          </a:xfrm>
        </p:spPr>
        <p:txBody>
          <a:bodyPr>
            <a:noAutofit/>
          </a:bodyPr>
          <a:lstStyle/>
          <a:p>
            <a:r>
              <a:rPr lang="en-US" sz="3600" b="1" dirty="0">
                <a:solidFill>
                  <a:schemeClr val="accent2"/>
                </a:solidFill>
              </a:rPr>
              <a:t>The M&amp;E System Operational Work Flow</a:t>
            </a:r>
          </a:p>
        </p:txBody>
      </p:sp>
      <p:pic>
        <p:nvPicPr>
          <p:cNvPr id="20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13551"/>
          <a:stretch>
            <a:fillRect/>
          </a:stretch>
        </p:blipFill>
        <p:spPr bwMode="auto">
          <a:xfrm>
            <a:off x="2514600" y="1600200"/>
            <a:ext cx="7467600" cy="48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8233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12618" y="193965"/>
            <a:ext cx="11526982" cy="914400"/>
          </a:xfrm>
        </p:spPr>
        <p:txBody>
          <a:bodyPr>
            <a:noAutofit/>
          </a:bodyPr>
          <a:lstStyle/>
          <a:p>
            <a:pPr eaLnBrk="1" hangingPunct="1"/>
            <a:r>
              <a:rPr lang="en-US" altLang="en-US" sz="3600" b="1" dirty="0">
                <a:solidFill>
                  <a:schemeClr val="accent2"/>
                </a:solidFill>
              </a:rPr>
              <a:t>Coral Triangle Atlas database 2013--MPAs in the Coral Triangle (&gt;1900)</a:t>
            </a:r>
          </a:p>
        </p:txBody>
      </p:sp>
      <p:pic>
        <p:nvPicPr>
          <p:cNvPr id="6963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4" y="768927"/>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4752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AppData\Local\Microsoft\Windows\Temporary Internet Files\Content.Outlook\F67SMM06\ME homep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3650"/>
            <a:ext cx="9144000" cy="591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669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AppData\Local\Microsoft\Windows\Temporary Internet Files\Content.Outlook\F67SMM06\CTI Goal 3 MP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88402"/>
            <a:ext cx="9144000" cy="4681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878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AppData\Local\Microsoft\Windows\Temporary Internet Files\Content.Outlook\F67SMM06\Goal 3 MPA Indicator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366" y="0"/>
            <a:ext cx="697726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287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945" y="198871"/>
            <a:ext cx="6186055" cy="1325563"/>
          </a:xfrm>
        </p:spPr>
        <p:txBody>
          <a:bodyPr/>
          <a:lstStyle/>
          <a:p>
            <a:r>
              <a:rPr lang="en-PH" b="1" dirty="0">
                <a:solidFill>
                  <a:schemeClr val="accent2"/>
                </a:solidFill>
              </a:rPr>
              <a:t>Communicating the M&amp;E</a:t>
            </a:r>
          </a:p>
        </p:txBody>
      </p:sp>
      <p:sp>
        <p:nvSpPr>
          <p:cNvPr id="3" name="Content Placeholder 2"/>
          <p:cNvSpPr>
            <a:spLocks noGrp="1"/>
          </p:cNvSpPr>
          <p:nvPr>
            <p:ph sz="half" idx="1"/>
          </p:nvPr>
        </p:nvSpPr>
        <p:spPr>
          <a:xfrm>
            <a:off x="6317673" y="2546061"/>
            <a:ext cx="5618018" cy="2966419"/>
          </a:xfrm>
        </p:spPr>
        <p:txBody>
          <a:bodyPr>
            <a:normAutofit/>
          </a:bodyPr>
          <a:lstStyle/>
          <a:p>
            <a:r>
              <a:rPr lang="en-PH" sz="2500" dirty="0">
                <a:solidFill>
                  <a:schemeClr val="tx1">
                    <a:lumMod val="85000"/>
                    <a:lumOff val="15000"/>
                  </a:schemeClr>
                </a:solidFill>
              </a:rPr>
              <a:t>the CTI-CFF website (http://www.coraltriangleinitiative.org) </a:t>
            </a:r>
          </a:p>
          <a:p>
            <a:pPr marL="0" indent="0">
              <a:buNone/>
            </a:pPr>
            <a:endParaRPr lang="en-PH" sz="2500" dirty="0">
              <a:solidFill>
                <a:schemeClr val="tx1">
                  <a:lumMod val="85000"/>
                  <a:lumOff val="15000"/>
                </a:schemeClr>
              </a:solidFill>
            </a:endParaRPr>
          </a:p>
          <a:p>
            <a:r>
              <a:rPr lang="en-PH" sz="2500" dirty="0">
                <a:solidFill>
                  <a:schemeClr val="tx1">
                    <a:lumMod val="85000"/>
                    <a:lumOff val="15000"/>
                  </a:schemeClr>
                </a:solidFill>
              </a:rPr>
              <a:t>Regional State of the Coral Triangle Report</a:t>
            </a:r>
          </a:p>
        </p:txBody>
      </p:sp>
      <p:pic>
        <p:nvPicPr>
          <p:cNvPr id="5" name="Picture 4" descr="ppt_cover.jpg"/>
          <p:cNvPicPr>
            <a:picLocks noChangeAspect="1"/>
          </p:cNvPicPr>
          <p:nvPr/>
        </p:nvPicPr>
        <p:blipFill>
          <a:blip r:embed="rId2" cstate="print"/>
          <a:stretch>
            <a:fillRect/>
          </a:stretch>
        </p:blipFill>
        <p:spPr>
          <a:xfrm>
            <a:off x="256309" y="1345520"/>
            <a:ext cx="5555947" cy="4166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26291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p:cNvSpPr>
            <a:spLocks noGrp="1"/>
          </p:cNvSpPr>
          <p:nvPr>
            <p:ph type="title"/>
          </p:nvPr>
        </p:nvSpPr>
        <p:spPr>
          <a:xfrm>
            <a:off x="1171074" y="1396686"/>
            <a:ext cx="3240506" cy="4064628"/>
          </a:xfrm>
        </p:spPr>
        <p:txBody>
          <a:bodyPr>
            <a:normAutofit/>
          </a:bodyPr>
          <a:lstStyle/>
          <a:p>
            <a:r>
              <a:rPr lang="en-US" b="1" dirty="0">
                <a:solidFill>
                  <a:srgbClr val="FFFFFF"/>
                </a:solidFill>
              </a:rPr>
              <a:t>Outline of the Presentation</a:t>
            </a:r>
          </a:p>
        </p:txBody>
      </p:sp>
      <p:sp>
        <p:nvSpPr>
          <p:cNvPr id="140" name="Arc 139">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939" name="Content Placeholder 2"/>
          <p:cNvSpPr>
            <a:spLocks noGrp="1"/>
          </p:cNvSpPr>
          <p:nvPr>
            <p:ph idx="1"/>
          </p:nvPr>
        </p:nvSpPr>
        <p:spPr>
          <a:xfrm>
            <a:off x="5116491" y="1814760"/>
            <a:ext cx="6586320" cy="3851448"/>
          </a:xfrm>
          <a:solidFill>
            <a:srgbClr val="FFFF00">
              <a:alpha val="20000"/>
            </a:srgbClr>
          </a:solidFill>
        </p:spPr>
        <p:txBody>
          <a:bodyPr>
            <a:noAutofit/>
          </a:bodyPr>
          <a:lstStyle/>
          <a:p>
            <a:pPr marL="514350" indent="-514350">
              <a:spcBef>
                <a:spcPct val="0"/>
              </a:spcBef>
              <a:spcAft>
                <a:spcPts val="600"/>
              </a:spcAft>
              <a:buFont typeface="+mj-lt"/>
              <a:buAutoNum type="arabicPeriod"/>
            </a:pPr>
            <a:r>
              <a:rPr lang="en-PH" sz="3000" dirty="0">
                <a:solidFill>
                  <a:schemeClr val="tx1">
                    <a:lumMod val="85000"/>
                    <a:lumOff val="15000"/>
                  </a:schemeClr>
                </a:solidFill>
                <a:latin typeface="Calibri Light"/>
                <a:ea typeface="+mj-ea"/>
                <a:cs typeface="+mj-cs"/>
              </a:rPr>
              <a:t>Background on </a:t>
            </a:r>
            <a:r>
              <a:rPr lang="en-PH" sz="3000" dirty="0">
                <a:solidFill>
                  <a:schemeClr val="tx1">
                    <a:lumMod val="85000"/>
                    <a:lumOff val="15000"/>
                  </a:schemeClr>
                </a:solidFill>
                <a:latin typeface="Calibri Light"/>
              </a:rPr>
              <a:t>The Coral Triangle Initiative on Coral Reefs, Fisheries, and Food Security (CTI-CFF)</a:t>
            </a:r>
          </a:p>
          <a:p>
            <a:pPr marL="514350" indent="-514350">
              <a:spcBef>
                <a:spcPct val="0"/>
              </a:spcBef>
              <a:spcAft>
                <a:spcPts val="600"/>
              </a:spcAft>
              <a:buFont typeface="+mj-lt"/>
              <a:buAutoNum type="arabicPeriod"/>
            </a:pPr>
            <a:r>
              <a:rPr lang="en-PH" sz="3000" dirty="0">
                <a:solidFill>
                  <a:schemeClr val="tx1">
                    <a:lumMod val="85000"/>
                    <a:lumOff val="15000"/>
                  </a:schemeClr>
                </a:solidFill>
                <a:latin typeface="Calibri Light"/>
                <a:ea typeface="+mj-ea"/>
                <a:cs typeface="+mj-cs"/>
              </a:rPr>
              <a:t>CTI-CFF Monitoring and Evaluation Working Group (MEWG)</a:t>
            </a:r>
          </a:p>
          <a:p>
            <a:pPr marL="514350" indent="-514350">
              <a:spcBef>
                <a:spcPct val="0"/>
              </a:spcBef>
              <a:spcAft>
                <a:spcPts val="600"/>
              </a:spcAft>
              <a:buFont typeface="+mj-lt"/>
              <a:buAutoNum type="arabicPeriod"/>
            </a:pPr>
            <a:r>
              <a:rPr lang="en-PH" sz="3000" dirty="0">
                <a:solidFill>
                  <a:schemeClr val="tx1">
                    <a:lumMod val="85000"/>
                    <a:lumOff val="15000"/>
                  </a:schemeClr>
                </a:solidFill>
              </a:rPr>
              <a:t>The M&amp;E Framework</a:t>
            </a:r>
          </a:p>
          <a:p>
            <a:pPr marL="514350" indent="-514350">
              <a:spcBef>
                <a:spcPct val="0"/>
              </a:spcBef>
              <a:spcAft>
                <a:spcPts val="600"/>
              </a:spcAft>
              <a:buFont typeface="+mj-lt"/>
              <a:buAutoNum type="arabicPeriod"/>
            </a:pPr>
            <a:r>
              <a:rPr lang="en-PH" sz="3000" dirty="0">
                <a:solidFill>
                  <a:schemeClr val="tx1">
                    <a:lumMod val="85000"/>
                    <a:lumOff val="15000"/>
                  </a:schemeClr>
                </a:solidFill>
                <a:latin typeface="Calibri Light"/>
                <a:ea typeface="+mj-ea"/>
                <a:cs typeface="+mj-cs"/>
              </a:rPr>
              <a:t>The M&amp;E System</a:t>
            </a:r>
          </a:p>
          <a:p>
            <a:pPr marL="514350" indent="-514350">
              <a:spcBef>
                <a:spcPct val="0"/>
              </a:spcBef>
              <a:spcAft>
                <a:spcPts val="600"/>
              </a:spcAft>
              <a:buFont typeface="+mj-lt"/>
              <a:buAutoNum type="arabicPeriod"/>
            </a:pPr>
            <a:r>
              <a:rPr lang="en-PH" sz="3000" dirty="0">
                <a:solidFill>
                  <a:schemeClr val="tx1">
                    <a:lumMod val="85000"/>
                    <a:lumOff val="15000"/>
                  </a:schemeClr>
                </a:solidFill>
              </a:rPr>
              <a:t>Communicating the M&amp;E</a:t>
            </a:r>
            <a:endParaRPr lang="en-US" sz="3000" dirty="0">
              <a:solidFill>
                <a:schemeClr val="tx1">
                  <a:lumMod val="85000"/>
                  <a:lumOff val="15000"/>
                </a:schemeClr>
              </a:solidFill>
              <a:latin typeface="Calibri" pitchFamily="34" charset="0"/>
              <a:cs typeface="Times New Roman" pitchFamily="18" charset="0"/>
            </a:endParaRPr>
          </a:p>
        </p:txBody>
      </p:sp>
    </p:spTree>
    <p:extLst>
      <p:ext uri="{BB962C8B-B14F-4D97-AF65-F5344CB8AC3E}">
        <p14:creationId xmlns:p14="http://schemas.microsoft.com/office/powerpoint/2010/main" val="24810935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825204" y="1716522"/>
            <a:ext cx="6236239" cy="44773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5000" b="1" dirty="0">
              <a:solidFill>
                <a:srgbClr val="127693"/>
              </a:solidFill>
              <a:latin typeface="Optima" charset="0"/>
              <a:ea typeface="Optima" charset="0"/>
              <a:cs typeface="Optima" charset="0"/>
            </a:endParaRPr>
          </a:p>
        </p:txBody>
      </p:sp>
      <p:sp>
        <p:nvSpPr>
          <p:cNvPr id="24" name="TextBox 23"/>
          <p:cNvSpPr txBox="1"/>
          <p:nvPr/>
        </p:nvSpPr>
        <p:spPr>
          <a:xfrm>
            <a:off x="9068500" y="3955173"/>
            <a:ext cx="2298296" cy="600164"/>
          </a:xfrm>
          <a:prstGeom prst="rect">
            <a:avLst/>
          </a:prstGeom>
          <a:noFill/>
        </p:spPr>
        <p:txBody>
          <a:bodyPr wrap="square" rtlCol="0">
            <a:spAutoFit/>
          </a:bodyPr>
          <a:lstStyle/>
          <a:p>
            <a:r>
              <a:rPr lang="en-US" sz="3300" dirty="0">
                <a:solidFill>
                  <a:schemeClr val="accent2"/>
                </a:solidFill>
                <a:latin typeface="Georgia" charset="0"/>
                <a:ea typeface="Georgia" charset="0"/>
                <a:cs typeface="Georgia" charset="0"/>
              </a:rPr>
              <a:t>Thank you</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248" y="5304032"/>
            <a:ext cx="2285022" cy="67986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695" y="30747"/>
            <a:ext cx="4388494" cy="6163077"/>
          </a:xfrm>
          <a:prstGeom prst="rect">
            <a:avLst/>
          </a:prstGeom>
        </p:spPr>
      </p:pic>
      <p:sp>
        <p:nvSpPr>
          <p:cNvPr id="10" name="TextBox 9"/>
          <p:cNvSpPr txBox="1"/>
          <p:nvPr/>
        </p:nvSpPr>
        <p:spPr>
          <a:xfrm>
            <a:off x="825204" y="6080189"/>
            <a:ext cx="8196044" cy="584775"/>
          </a:xfrm>
          <a:prstGeom prst="rect">
            <a:avLst/>
          </a:prstGeom>
          <a:noFill/>
        </p:spPr>
        <p:txBody>
          <a:bodyPr wrap="square" rtlCol="0">
            <a:spAutoFit/>
          </a:bodyPr>
          <a:lstStyle/>
          <a:p>
            <a:r>
              <a:rPr lang="en-PH" sz="1600" dirty="0">
                <a:hlinkClick r:id="rId4"/>
              </a:rPr>
              <a:t>http://www.coraltriangleinitiative.org/sites/default/files/resources/ME%20%20Operations%20Manual_29April_2014_FINAL_0.pdf</a:t>
            </a:r>
            <a:endParaRPr lang="en-US" sz="1600" dirty="0">
              <a:solidFill>
                <a:srgbClr val="0B4F63"/>
              </a:solidFill>
              <a:latin typeface="Georgia" charset="0"/>
              <a:ea typeface="Georgia" charset="0"/>
              <a:cs typeface="Georgia" charset="0"/>
            </a:endParaRPr>
          </a:p>
        </p:txBody>
      </p:sp>
    </p:spTree>
    <p:extLst>
      <p:ext uri="{BB962C8B-B14F-4D97-AF65-F5344CB8AC3E}">
        <p14:creationId xmlns:p14="http://schemas.microsoft.com/office/powerpoint/2010/main" val="674062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PH" dirty="0">
                <a:solidFill>
                  <a:srgbClr val="FFFFFF"/>
                </a:solidFill>
              </a:rPr>
              <a:t>Background on the </a:t>
            </a:r>
            <a:br>
              <a:rPr lang="en-PH" dirty="0">
                <a:solidFill>
                  <a:srgbClr val="FFFFFF"/>
                </a:solidFill>
              </a:rPr>
            </a:br>
            <a:r>
              <a:rPr lang="en-PH" dirty="0">
                <a:solidFill>
                  <a:srgbClr val="FFFFFF"/>
                </a:solidFill>
              </a:rPr>
              <a:t>(CTI-CFF)</a:t>
            </a:r>
          </a:p>
        </p:txBody>
      </p:sp>
      <p:sp>
        <p:nvSpPr>
          <p:cNvPr id="14" name="Arc 1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 name="Content Placeholder 3">
            <a:extLst>
              <a:ext uri="{FF2B5EF4-FFF2-40B4-BE49-F238E27FC236}">
                <a16:creationId xmlns:a16="http://schemas.microsoft.com/office/drawing/2014/main" xmlns="" id="{9E80BD39-E9AA-4792-8FBA-5B14183D5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629" y="802394"/>
            <a:ext cx="8390116" cy="5606864"/>
          </a:xfrm>
          <a:prstGeom prst="rect">
            <a:avLst/>
          </a:prstGeom>
        </p:spPr>
      </p:pic>
    </p:spTree>
    <p:extLst>
      <p:ext uri="{BB962C8B-B14F-4D97-AF65-F5344CB8AC3E}">
        <p14:creationId xmlns:p14="http://schemas.microsoft.com/office/powerpoint/2010/main" val="40241102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PH" dirty="0">
                <a:solidFill>
                  <a:srgbClr val="FFFFFF"/>
                </a:solidFill>
              </a:rPr>
              <a:t>Background on the </a:t>
            </a:r>
            <a:br>
              <a:rPr lang="en-PH" dirty="0">
                <a:solidFill>
                  <a:srgbClr val="FFFFFF"/>
                </a:solidFill>
              </a:rPr>
            </a:br>
            <a:r>
              <a:rPr lang="en-PH" dirty="0">
                <a:solidFill>
                  <a:srgbClr val="FFFFFF"/>
                </a:solidFill>
              </a:rPr>
              <a:t>(CTI-CFF)</a:t>
            </a:r>
          </a:p>
        </p:txBody>
      </p:sp>
      <p:sp>
        <p:nvSpPr>
          <p:cNvPr id="14" name="Arc 1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7D25E1B2-5A7C-4BFA-B3A3-9EE30CC95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9" y="95575"/>
            <a:ext cx="7823033" cy="5008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xmlns="" id="{C4143F9D-F129-4F93-8575-AFB6540DD4FF}"/>
              </a:ext>
            </a:extLst>
          </p:cNvPr>
          <p:cNvSpPr/>
          <p:nvPr/>
        </p:nvSpPr>
        <p:spPr>
          <a:xfrm>
            <a:off x="4268119" y="5313461"/>
            <a:ext cx="6772645" cy="923330"/>
          </a:xfrm>
          <a:prstGeom prst="rect">
            <a:avLst/>
          </a:prstGeom>
          <a:solidFill>
            <a:schemeClr val="bg1">
              <a:lumMod val="85000"/>
              <a:alpha val="60000"/>
            </a:schemeClr>
          </a:solidFill>
        </p:spPr>
        <p:txBody>
          <a:bodyPr wrap="square">
            <a:spAutoFit/>
          </a:bodyPr>
          <a:lstStyle/>
          <a:p>
            <a:r>
              <a:rPr lang="en-PH" dirty="0"/>
              <a:t>a multilateral partnership of six countries working together to sustain marine and coastal resources by addressing crucial issues such as food security, climate change and marine biodiversity</a:t>
            </a:r>
          </a:p>
        </p:txBody>
      </p:sp>
    </p:spTree>
    <p:extLst>
      <p:ext uri="{BB962C8B-B14F-4D97-AF65-F5344CB8AC3E}">
        <p14:creationId xmlns:p14="http://schemas.microsoft.com/office/powerpoint/2010/main" val="21044754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2922273" cy="4461163"/>
          </a:xfrm>
        </p:spPr>
        <p:txBody>
          <a:bodyPr>
            <a:normAutofit/>
          </a:bodyPr>
          <a:lstStyle/>
          <a:p>
            <a:r>
              <a:rPr lang="en-PH" dirty="0">
                <a:solidFill>
                  <a:srgbClr val="FFFFFF"/>
                </a:solidFill>
              </a:rPr>
              <a:t>Background on the </a:t>
            </a:r>
            <a:br>
              <a:rPr lang="en-PH" dirty="0">
                <a:solidFill>
                  <a:srgbClr val="FFFFFF"/>
                </a:solidFill>
              </a:rPr>
            </a:br>
            <a:r>
              <a:rPr lang="en-PH" dirty="0">
                <a:solidFill>
                  <a:srgbClr val="FFFFFF"/>
                </a:solidFill>
              </a:rPr>
              <a:t>(CTI-CFF)</a:t>
            </a:r>
          </a:p>
        </p:txBody>
      </p:sp>
      <p:sp>
        <p:nvSpPr>
          <p:cNvPr id="14" name="Arc 1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p:cNvSpPr>
            <a:spLocks noGrp="1"/>
          </p:cNvSpPr>
          <p:nvPr>
            <p:ph idx="1"/>
          </p:nvPr>
        </p:nvSpPr>
        <p:spPr>
          <a:xfrm>
            <a:off x="4447308" y="591344"/>
            <a:ext cx="6906491" cy="5585619"/>
          </a:xfrm>
        </p:spPr>
        <p:txBody>
          <a:bodyPr anchor="ctr">
            <a:normAutofit/>
          </a:bodyPr>
          <a:lstStyle/>
          <a:p>
            <a:pPr marL="0" indent="0">
              <a:buNone/>
            </a:pPr>
            <a:r>
              <a:rPr lang="en-PH" dirty="0">
                <a:solidFill>
                  <a:schemeClr val="tx1">
                    <a:lumMod val="85000"/>
                    <a:lumOff val="15000"/>
                  </a:schemeClr>
                </a:solidFill>
              </a:rPr>
              <a:t>CTI-CFF Regional Plan of Action (CTI RPOA) to safeguard the region’s marine and coastal biological resources. </a:t>
            </a:r>
          </a:p>
          <a:p>
            <a:endParaRPr lang="en-PH" dirty="0">
              <a:solidFill>
                <a:schemeClr val="tx1">
                  <a:lumMod val="85000"/>
                  <a:lumOff val="15000"/>
                </a:schemeClr>
              </a:solidFill>
            </a:endParaRPr>
          </a:p>
          <a:p>
            <a:pPr marL="0" indent="0">
              <a:buNone/>
            </a:pPr>
            <a:r>
              <a:rPr lang="en-PH" dirty="0">
                <a:solidFill>
                  <a:schemeClr val="tx1">
                    <a:lumMod val="85000"/>
                    <a:lumOff val="15000"/>
                  </a:schemeClr>
                </a:solidFill>
              </a:rPr>
              <a:t>The RPOA has five (5) goals: </a:t>
            </a:r>
          </a:p>
          <a:p>
            <a:pPr lvl="1"/>
            <a:r>
              <a:rPr lang="en-PH" dirty="0">
                <a:solidFill>
                  <a:schemeClr val="tx1">
                    <a:lumMod val="85000"/>
                    <a:lumOff val="15000"/>
                  </a:schemeClr>
                </a:solidFill>
              </a:rPr>
              <a:t>strengthening the management of seascapes; </a:t>
            </a:r>
          </a:p>
          <a:p>
            <a:pPr lvl="1"/>
            <a:r>
              <a:rPr lang="en-PH" dirty="0">
                <a:solidFill>
                  <a:schemeClr val="tx1">
                    <a:lumMod val="85000"/>
                    <a:lumOff val="15000"/>
                  </a:schemeClr>
                </a:solidFill>
              </a:rPr>
              <a:t>promoting an ecosystem approach to fisheries management; </a:t>
            </a:r>
          </a:p>
          <a:p>
            <a:pPr lvl="1"/>
            <a:r>
              <a:rPr lang="en-PH" dirty="0">
                <a:solidFill>
                  <a:schemeClr val="tx1">
                    <a:lumMod val="85000"/>
                    <a:lumOff val="15000"/>
                  </a:schemeClr>
                </a:solidFill>
              </a:rPr>
              <a:t>establishing and improving effective management of marine protected areas;</a:t>
            </a:r>
          </a:p>
          <a:p>
            <a:pPr lvl="1"/>
            <a:r>
              <a:rPr lang="en-PH" dirty="0">
                <a:solidFill>
                  <a:schemeClr val="tx1">
                    <a:lumMod val="85000"/>
                    <a:lumOff val="15000"/>
                  </a:schemeClr>
                </a:solidFill>
              </a:rPr>
              <a:t>improving coastal community resilience to climate change; and </a:t>
            </a:r>
          </a:p>
          <a:p>
            <a:pPr lvl="1"/>
            <a:r>
              <a:rPr lang="en-PH" dirty="0">
                <a:solidFill>
                  <a:schemeClr val="tx1">
                    <a:lumMod val="85000"/>
                    <a:lumOff val="15000"/>
                  </a:schemeClr>
                </a:solidFill>
              </a:rPr>
              <a:t>protecting threatened species.</a:t>
            </a:r>
          </a:p>
        </p:txBody>
      </p:sp>
    </p:spTree>
    <p:extLst>
      <p:ext uri="{BB962C8B-B14F-4D97-AF65-F5344CB8AC3E}">
        <p14:creationId xmlns:p14="http://schemas.microsoft.com/office/powerpoint/2010/main" val="33737424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10" y="466580"/>
            <a:ext cx="2126672" cy="5924839"/>
          </a:xfrm>
          <a:solidFill>
            <a:schemeClr val="accent2"/>
          </a:solidFill>
          <a:ln w="25400">
            <a:solidFill>
              <a:schemeClr val="accent2"/>
            </a:solidFill>
          </a:ln>
        </p:spPr>
        <p:txBody>
          <a:bodyPr>
            <a:normAutofit/>
          </a:bodyPr>
          <a:lstStyle/>
          <a:p>
            <a:r>
              <a:rPr lang="en-PH" sz="3000" b="1" dirty="0">
                <a:solidFill>
                  <a:schemeClr val="bg1"/>
                </a:solidFill>
              </a:rPr>
              <a:t>Functions of the CTI-CFF Monitoring and Evaluation Working Group (MEWG):</a:t>
            </a:r>
          </a:p>
        </p:txBody>
      </p:sp>
      <p:sp>
        <p:nvSpPr>
          <p:cNvPr id="3" name="Content Placeholder 2"/>
          <p:cNvSpPr>
            <a:spLocks noGrp="1"/>
          </p:cNvSpPr>
          <p:nvPr>
            <p:ph idx="1"/>
          </p:nvPr>
        </p:nvSpPr>
        <p:spPr>
          <a:xfrm>
            <a:off x="2940147" y="542778"/>
            <a:ext cx="8582465" cy="5772441"/>
          </a:xfrm>
        </p:spPr>
        <p:txBody>
          <a:bodyPr>
            <a:noAutofit/>
          </a:bodyPr>
          <a:lstStyle/>
          <a:p>
            <a:pPr algn="just"/>
            <a:r>
              <a:rPr lang="en-PH" sz="2500" dirty="0">
                <a:solidFill>
                  <a:schemeClr val="tx1">
                    <a:lumMod val="85000"/>
                    <a:lumOff val="15000"/>
                  </a:schemeClr>
                </a:solidFill>
              </a:rPr>
              <a:t>Provides guidance to the CT6 to create a M&amp;E System. </a:t>
            </a:r>
          </a:p>
          <a:p>
            <a:pPr algn="just"/>
            <a:endParaRPr lang="en-PH" sz="2500" dirty="0">
              <a:solidFill>
                <a:schemeClr val="tx1">
                  <a:lumMod val="85000"/>
                  <a:lumOff val="15000"/>
                </a:schemeClr>
              </a:solidFill>
            </a:endParaRPr>
          </a:p>
          <a:p>
            <a:pPr algn="just"/>
            <a:r>
              <a:rPr lang="en-PH" sz="2500" dirty="0">
                <a:solidFill>
                  <a:schemeClr val="tx1">
                    <a:lumMod val="85000"/>
                    <a:lumOff val="15000"/>
                  </a:schemeClr>
                </a:solidFill>
              </a:rPr>
              <a:t>Gives technical inputs and recommendations to the Regional Secretariat and the National Coordinating Committees in achieving the over-arching goals that have been set out in the Regional Plan of Action. </a:t>
            </a:r>
          </a:p>
          <a:p>
            <a:pPr algn="just"/>
            <a:endParaRPr lang="en-PH" sz="2500" dirty="0">
              <a:solidFill>
                <a:schemeClr val="tx1">
                  <a:lumMod val="85000"/>
                  <a:lumOff val="15000"/>
                </a:schemeClr>
              </a:solidFill>
            </a:endParaRPr>
          </a:p>
          <a:p>
            <a:pPr algn="just"/>
            <a:r>
              <a:rPr lang="en-PH" sz="2500" dirty="0">
                <a:solidFill>
                  <a:schemeClr val="tx1">
                    <a:lumMod val="85000"/>
                    <a:lumOff val="15000"/>
                  </a:schemeClr>
                </a:solidFill>
              </a:rPr>
              <a:t>Coordinates and assists the TWGs on the five goals of the RPOA, as well as bringing in partners and experts to help these five TWGs develop and track measures for their goals.</a:t>
            </a:r>
          </a:p>
          <a:p>
            <a:pPr algn="just"/>
            <a:endParaRPr lang="en-PH" sz="2500" dirty="0">
              <a:solidFill>
                <a:schemeClr val="tx1">
                  <a:lumMod val="85000"/>
                  <a:lumOff val="15000"/>
                </a:schemeClr>
              </a:solidFill>
            </a:endParaRPr>
          </a:p>
          <a:p>
            <a:pPr algn="just"/>
            <a:r>
              <a:rPr lang="en-PH" sz="2500" dirty="0">
                <a:solidFill>
                  <a:schemeClr val="tx1">
                    <a:lumMod val="85000"/>
                    <a:lumOff val="15000"/>
                  </a:schemeClr>
                </a:solidFill>
              </a:rPr>
              <a:t>Coordinates with the CTI Regional Secretariat to communicate progress through the preparation of the regional State of the Coral Triangle Report as well as other reports and material.</a:t>
            </a:r>
          </a:p>
        </p:txBody>
      </p:sp>
    </p:spTree>
    <p:extLst>
      <p:ext uri="{BB962C8B-B14F-4D97-AF65-F5344CB8AC3E}">
        <p14:creationId xmlns:p14="http://schemas.microsoft.com/office/powerpoint/2010/main" val="25076511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185419" y="838201"/>
            <a:ext cx="3593594" cy="1325877"/>
          </a:xfrm>
          <a:custGeom>
            <a:avLst/>
            <a:gdLst>
              <a:gd name="connsiteX0" fmla="*/ 0 w 3593594"/>
              <a:gd name="connsiteY0" fmla="*/ 132588 h 1325877"/>
              <a:gd name="connsiteX1" fmla="*/ 132588 w 3593594"/>
              <a:gd name="connsiteY1" fmla="*/ 0 h 1325877"/>
              <a:gd name="connsiteX2" fmla="*/ 3461006 w 3593594"/>
              <a:gd name="connsiteY2" fmla="*/ 0 h 1325877"/>
              <a:gd name="connsiteX3" fmla="*/ 3593594 w 3593594"/>
              <a:gd name="connsiteY3" fmla="*/ 132588 h 1325877"/>
              <a:gd name="connsiteX4" fmla="*/ 3593594 w 3593594"/>
              <a:gd name="connsiteY4" fmla="*/ 1193289 h 1325877"/>
              <a:gd name="connsiteX5" fmla="*/ 3461006 w 3593594"/>
              <a:gd name="connsiteY5" fmla="*/ 1325877 h 1325877"/>
              <a:gd name="connsiteX6" fmla="*/ 132588 w 3593594"/>
              <a:gd name="connsiteY6" fmla="*/ 1325877 h 1325877"/>
              <a:gd name="connsiteX7" fmla="*/ 0 w 3593594"/>
              <a:gd name="connsiteY7" fmla="*/ 1193289 h 1325877"/>
              <a:gd name="connsiteX8" fmla="*/ 0 w 3593594"/>
              <a:gd name="connsiteY8" fmla="*/ 132588 h 13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3594" h="1325877">
                <a:moveTo>
                  <a:pt x="0" y="132588"/>
                </a:moveTo>
                <a:cubicBezTo>
                  <a:pt x="0" y="59362"/>
                  <a:pt x="59362" y="0"/>
                  <a:pt x="132588" y="0"/>
                </a:cubicBezTo>
                <a:lnTo>
                  <a:pt x="3461006" y="0"/>
                </a:lnTo>
                <a:cubicBezTo>
                  <a:pt x="3534232" y="0"/>
                  <a:pt x="3593594" y="59362"/>
                  <a:pt x="3593594" y="132588"/>
                </a:cubicBezTo>
                <a:lnTo>
                  <a:pt x="3593594" y="1193289"/>
                </a:lnTo>
                <a:cubicBezTo>
                  <a:pt x="3593594" y="1266515"/>
                  <a:pt x="3534232" y="1325877"/>
                  <a:pt x="3461006" y="1325877"/>
                </a:cubicBezTo>
                <a:lnTo>
                  <a:pt x="132588" y="1325877"/>
                </a:lnTo>
                <a:cubicBezTo>
                  <a:pt x="59362" y="1325877"/>
                  <a:pt x="0" y="1266515"/>
                  <a:pt x="0" y="1193289"/>
                </a:cubicBezTo>
                <a:lnTo>
                  <a:pt x="0" y="1325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794" tIns="99794" rIns="719144" bIns="99794" numCol="1" spcCol="1270" anchor="ctr" anchorCtr="0">
            <a:noAutofit/>
          </a:bodyPr>
          <a:lstStyle/>
          <a:p>
            <a:pPr defTabSz="711200">
              <a:lnSpc>
                <a:spcPct val="90000"/>
              </a:lnSpc>
              <a:spcBef>
                <a:spcPct val="0"/>
              </a:spcBef>
              <a:spcAft>
                <a:spcPct val="35000"/>
              </a:spcAft>
            </a:pPr>
            <a:r>
              <a:rPr lang="en-US" dirty="0">
                <a:latin typeface="Calibri" pitchFamily="34" charset="0"/>
              </a:rPr>
              <a:t>2008:</a:t>
            </a:r>
          </a:p>
          <a:p>
            <a:pPr defTabSz="711200">
              <a:lnSpc>
                <a:spcPct val="90000"/>
              </a:lnSpc>
              <a:spcBef>
                <a:spcPct val="0"/>
              </a:spcBef>
              <a:spcAft>
                <a:spcPct val="35000"/>
              </a:spcAft>
            </a:pPr>
            <a:r>
              <a:rPr lang="en-US" dirty="0">
                <a:latin typeface="Calibri" pitchFamily="34" charset="0"/>
              </a:rPr>
              <a:t>SOM 2, Manila (October) </a:t>
            </a:r>
          </a:p>
        </p:txBody>
      </p:sp>
      <p:sp>
        <p:nvSpPr>
          <p:cNvPr id="5" name="Freeform 4"/>
          <p:cNvSpPr/>
          <p:nvPr/>
        </p:nvSpPr>
        <p:spPr>
          <a:xfrm>
            <a:off x="2026715" y="2190301"/>
            <a:ext cx="3654505" cy="1112529"/>
          </a:xfrm>
          <a:custGeom>
            <a:avLst/>
            <a:gdLst>
              <a:gd name="connsiteX0" fmla="*/ 0 w 3569261"/>
              <a:gd name="connsiteY0" fmla="*/ 111253 h 1112529"/>
              <a:gd name="connsiteX1" fmla="*/ 111253 w 3569261"/>
              <a:gd name="connsiteY1" fmla="*/ 0 h 1112529"/>
              <a:gd name="connsiteX2" fmla="*/ 3458008 w 3569261"/>
              <a:gd name="connsiteY2" fmla="*/ 0 h 1112529"/>
              <a:gd name="connsiteX3" fmla="*/ 3569261 w 3569261"/>
              <a:gd name="connsiteY3" fmla="*/ 111253 h 1112529"/>
              <a:gd name="connsiteX4" fmla="*/ 3569261 w 3569261"/>
              <a:gd name="connsiteY4" fmla="*/ 1001276 h 1112529"/>
              <a:gd name="connsiteX5" fmla="*/ 3458008 w 3569261"/>
              <a:gd name="connsiteY5" fmla="*/ 1112529 h 1112529"/>
              <a:gd name="connsiteX6" fmla="*/ 111253 w 3569261"/>
              <a:gd name="connsiteY6" fmla="*/ 1112529 h 1112529"/>
              <a:gd name="connsiteX7" fmla="*/ 0 w 3569261"/>
              <a:gd name="connsiteY7" fmla="*/ 1001276 h 1112529"/>
              <a:gd name="connsiteX8" fmla="*/ 0 w 3569261"/>
              <a:gd name="connsiteY8" fmla="*/ 111253 h 111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9261" h="1112529">
                <a:moveTo>
                  <a:pt x="0" y="111253"/>
                </a:moveTo>
                <a:cubicBezTo>
                  <a:pt x="0" y="49810"/>
                  <a:pt x="49810" y="0"/>
                  <a:pt x="111253" y="0"/>
                </a:cubicBezTo>
                <a:lnTo>
                  <a:pt x="3458008" y="0"/>
                </a:lnTo>
                <a:cubicBezTo>
                  <a:pt x="3519451" y="0"/>
                  <a:pt x="3569261" y="49810"/>
                  <a:pt x="3569261" y="111253"/>
                </a:cubicBezTo>
                <a:lnTo>
                  <a:pt x="3569261" y="1001276"/>
                </a:lnTo>
                <a:cubicBezTo>
                  <a:pt x="3569261" y="1062719"/>
                  <a:pt x="3519451" y="1112529"/>
                  <a:pt x="3458008" y="1112529"/>
                </a:cubicBezTo>
                <a:lnTo>
                  <a:pt x="111253" y="1112529"/>
                </a:lnTo>
                <a:cubicBezTo>
                  <a:pt x="49810" y="1112529"/>
                  <a:pt x="0" y="1062719"/>
                  <a:pt x="0" y="1001276"/>
                </a:cubicBezTo>
                <a:lnTo>
                  <a:pt x="0" y="111253"/>
                </a:lnTo>
                <a:close/>
              </a:path>
            </a:pathLst>
          </a:custGeom>
        </p:spPr>
        <p:style>
          <a:lnRef idx="2">
            <a:schemeClr val="lt1">
              <a:hueOff val="0"/>
              <a:satOff val="0"/>
              <a:lumOff val="0"/>
              <a:alphaOff val="0"/>
            </a:schemeClr>
          </a:lnRef>
          <a:fillRef idx="1">
            <a:schemeClr val="accent2">
              <a:hueOff val="-209531"/>
              <a:satOff val="-2415"/>
              <a:lumOff val="540"/>
              <a:alphaOff val="0"/>
            </a:schemeClr>
          </a:fillRef>
          <a:effectRef idx="0">
            <a:schemeClr val="accent2">
              <a:hueOff val="-209531"/>
              <a:satOff val="-2415"/>
              <a:lumOff val="540"/>
              <a:alphaOff val="0"/>
            </a:schemeClr>
          </a:effectRef>
          <a:fontRef idx="minor">
            <a:schemeClr val="lt1"/>
          </a:fontRef>
        </p:style>
        <p:txBody>
          <a:bodyPr spcFirstLastPara="0" vert="horz" wrap="square" lIns="93545" tIns="93545" rIns="711599" bIns="93545" numCol="1" spcCol="1270" anchor="ctr" anchorCtr="0">
            <a:noAutofit/>
          </a:bodyPr>
          <a:lstStyle/>
          <a:p>
            <a:pPr defTabSz="711200">
              <a:lnSpc>
                <a:spcPct val="90000"/>
              </a:lnSpc>
              <a:spcBef>
                <a:spcPct val="0"/>
              </a:spcBef>
              <a:spcAft>
                <a:spcPct val="35000"/>
              </a:spcAft>
            </a:pPr>
            <a:r>
              <a:rPr lang="en-US" dirty="0">
                <a:latin typeface="Calibri" pitchFamily="34" charset="0"/>
              </a:rPr>
              <a:t>2009: </a:t>
            </a:r>
          </a:p>
          <a:p>
            <a:pPr defTabSz="711200">
              <a:lnSpc>
                <a:spcPct val="90000"/>
              </a:lnSpc>
              <a:spcBef>
                <a:spcPct val="0"/>
              </a:spcBef>
              <a:spcAft>
                <a:spcPct val="35000"/>
              </a:spcAft>
            </a:pPr>
            <a:r>
              <a:rPr lang="en-US" dirty="0">
                <a:latin typeface="Calibri" pitchFamily="34" charset="0"/>
              </a:rPr>
              <a:t>SOM 3, Port Moresby (March)</a:t>
            </a:r>
          </a:p>
          <a:p>
            <a:pPr defTabSz="711200">
              <a:lnSpc>
                <a:spcPct val="90000"/>
              </a:lnSpc>
              <a:spcBef>
                <a:spcPct val="0"/>
              </a:spcBef>
              <a:spcAft>
                <a:spcPct val="35000"/>
              </a:spcAft>
            </a:pPr>
            <a:r>
              <a:rPr lang="en-US" dirty="0">
                <a:latin typeface="Calibri" pitchFamily="34" charset="0"/>
              </a:rPr>
              <a:t>SOM 4, Kota </a:t>
            </a:r>
            <a:r>
              <a:rPr lang="en-US" dirty="0" err="1">
                <a:latin typeface="Calibri" pitchFamily="34" charset="0"/>
              </a:rPr>
              <a:t>Kinabalu</a:t>
            </a:r>
            <a:endParaRPr lang="en-US" dirty="0">
              <a:latin typeface="Calibri" pitchFamily="34" charset="0"/>
            </a:endParaRPr>
          </a:p>
        </p:txBody>
      </p:sp>
      <p:sp>
        <p:nvSpPr>
          <p:cNvPr id="6" name="Freeform 5"/>
          <p:cNvSpPr/>
          <p:nvPr/>
        </p:nvSpPr>
        <p:spPr>
          <a:xfrm>
            <a:off x="4057496" y="1928238"/>
            <a:ext cx="624078" cy="624078"/>
          </a:xfrm>
          <a:custGeom>
            <a:avLst/>
            <a:gdLst>
              <a:gd name="connsiteX0" fmla="*/ 0 w 624078"/>
              <a:gd name="connsiteY0" fmla="*/ 343243 h 624078"/>
              <a:gd name="connsiteX1" fmla="*/ 140418 w 624078"/>
              <a:gd name="connsiteY1" fmla="*/ 343243 h 624078"/>
              <a:gd name="connsiteX2" fmla="*/ 140418 w 624078"/>
              <a:gd name="connsiteY2" fmla="*/ 0 h 624078"/>
              <a:gd name="connsiteX3" fmla="*/ 483660 w 624078"/>
              <a:gd name="connsiteY3" fmla="*/ 0 h 624078"/>
              <a:gd name="connsiteX4" fmla="*/ 483660 w 624078"/>
              <a:gd name="connsiteY4" fmla="*/ 343243 h 624078"/>
              <a:gd name="connsiteX5" fmla="*/ 624078 w 624078"/>
              <a:gd name="connsiteY5" fmla="*/ 343243 h 624078"/>
              <a:gd name="connsiteX6" fmla="*/ 312039 w 624078"/>
              <a:gd name="connsiteY6" fmla="*/ 624078 h 624078"/>
              <a:gd name="connsiteX7" fmla="*/ 0 w 624078"/>
              <a:gd name="connsiteY7" fmla="*/ 343243 h 6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078" h="624078">
                <a:moveTo>
                  <a:pt x="0" y="343243"/>
                </a:moveTo>
                <a:lnTo>
                  <a:pt x="140418" y="343243"/>
                </a:lnTo>
                <a:lnTo>
                  <a:pt x="140418" y="0"/>
                </a:lnTo>
                <a:lnTo>
                  <a:pt x="483660" y="0"/>
                </a:lnTo>
                <a:lnTo>
                  <a:pt x="483660" y="343243"/>
                </a:lnTo>
                <a:lnTo>
                  <a:pt x="624078" y="343243"/>
                </a:lnTo>
                <a:lnTo>
                  <a:pt x="312039" y="624078"/>
                </a:lnTo>
                <a:lnTo>
                  <a:pt x="0" y="34324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5978" tIns="35560" rIns="175978" bIns="190019" numCol="1" spcCol="1270" anchor="ctr" anchorCtr="0">
            <a:noAutofit/>
          </a:bodyPr>
          <a:lstStyle/>
          <a:p>
            <a:pPr algn="ctr" defTabSz="1244600">
              <a:lnSpc>
                <a:spcPct val="90000"/>
              </a:lnSpc>
              <a:spcBef>
                <a:spcPct val="0"/>
              </a:spcBef>
              <a:spcAft>
                <a:spcPct val="35000"/>
              </a:spcAft>
            </a:pPr>
            <a:endParaRPr lang="en-US" sz="2800"/>
          </a:p>
        </p:txBody>
      </p:sp>
      <p:sp>
        <p:nvSpPr>
          <p:cNvPr id="8" name="Freeform 7"/>
          <p:cNvSpPr/>
          <p:nvPr/>
        </p:nvSpPr>
        <p:spPr>
          <a:xfrm>
            <a:off x="2949699" y="3307080"/>
            <a:ext cx="3505259" cy="960110"/>
          </a:xfrm>
          <a:custGeom>
            <a:avLst/>
            <a:gdLst>
              <a:gd name="connsiteX0" fmla="*/ 0 w 3505259"/>
              <a:gd name="connsiteY0" fmla="*/ 96011 h 960110"/>
              <a:gd name="connsiteX1" fmla="*/ 96011 w 3505259"/>
              <a:gd name="connsiteY1" fmla="*/ 0 h 960110"/>
              <a:gd name="connsiteX2" fmla="*/ 3409248 w 3505259"/>
              <a:gd name="connsiteY2" fmla="*/ 0 h 960110"/>
              <a:gd name="connsiteX3" fmla="*/ 3505259 w 3505259"/>
              <a:gd name="connsiteY3" fmla="*/ 96011 h 960110"/>
              <a:gd name="connsiteX4" fmla="*/ 3505259 w 3505259"/>
              <a:gd name="connsiteY4" fmla="*/ 864099 h 960110"/>
              <a:gd name="connsiteX5" fmla="*/ 3409248 w 3505259"/>
              <a:gd name="connsiteY5" fmla="*/ 960110 h 960110"/>
              <a:gd name="connsiteX6" fmla="*/ 96011 w 3505259"/>
              <a:gd name="connsiteY6" fmla="*/ 960110 h 960110"/>
              <a:gd name="connsiteX7" fmla="*/ 0 w 3505259"/>
              <a:gd name="connsiteY7" fmla="*/ 864099 h 960110"/>
              <a:gd name="connsiteX8" fmla="*/ 0 w 3505259"/>
              <a:gd name="connsiteY8" fmla="*/ 96011 h 96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5259" h="960110">
                <a:moveTo>
                  <a:pt x="0" y="96011"/>
                </a:moveTo>
                <a:cubicBezTo>
                  <a:pt x="0" y="42986"/>
                  <a:pt x="42986" y="0"/>
                  <a:pt x="96011" y="0"/>
                </a:cubicBezTo>
                <a:lnTo>
                  <a:pt x="3409248" y="0"/>
                </a:lnTo>
                <a:cubicBezTo>
                  <a:pt x="3462273" y="0"/>
                  <a:pt x="3505259" y="42986"/>
                  <a:pt x="3505259" y="96011"/>
                </a:cubicBezTo>
                <a:lnTo>
                  <a:pt x="3505259" y="864099"/>
                </a:lnTo>
                <a:cubicBezTo>
                  <a:pt x="3505259" y="917124"/>
                  <a:pt x="3462273" y="960110"/>
                  <a:pt x="3409248" y="960110"/>
                </a:cubicBezTo>
                <a:lnTo>
                  <a:pt x="96011" y="960110"/>
                </a:lnTo>
                <a:cubicBezTo>
                  <a:pt x="42986" y="960110"/>
                  <a:pt x="0" y="917124"/>
                  <a:pt x="0" y="864099"/>
                </a:cubicBezTo>
                <a:lnTo>
                  <a:pt x="0" y="96011"/>
                </a:lnTo>
                <a:close/>
              </a:path>
            </a:pathLst>
          </a:custGeom>
        </p:spPr>
        <p:style>
          <a:lnRef idx="2">
            <a:schemeClr val="lt1">
              <a:hueOff val="0"/>
              <a:satOff val="0"/>
              <a:lumOff val="0"/>
              <a:alphaOff val="0"/>
            </a:schemeClr>
          </a:lnRef>
          <a:fillRef idx="1">
            <a:schemeClr val="accent2">
              <a:hueOff val="-419062"/>
              <a:satOff val="-4829"/>
              <a:lumOff val="1079"/>
              <a:alphaOff val="0"/>
            </a:schemeClr>
          </a:fillRef>
          <a:effectRef idx="0">
            <a:schemeClr val="accent2">
              <a:hueOff val="-419062"/>
              <a:satOff val="-4829"/>
              <a:lumOff val="1079"/>
              <a:alphaOff val="0"/>
            </a:schemeClr>
          </a:effectRef>
          <a:fontRef idx="minor">
            <a:schemeClr val="lt1"/>
          </a:fontRef>
        </p:style>
        <p:txBody>
          <a:bodyPr spcFirstLastPara="0" vert="horz" wrap="square" lIns="89081" tIns="89081" rIns="696052" bIns="89081" numCol="1" spcCol="1270" anchor="ctr" anchorCtr="0">
            <a:noAutofit/>
          </a:bodyPr>
          <a:lstStyle/>
          <a:p>
            <a:pPr defTabSz="711200">
              <a:lnSpc>
                <a:spcPct val="90000"/>
              </a:lnSpc>
              <a:spcBef>
                <a:spcPct val="0"/>
              </a:spcBef>
              <a:spcAft>
                <a:spcPct val="35000"/>
              </a:spcAft>
            </a:pPr>
            <a:r>
              <a:rPr lang="en-US" dirty="0">
                <a:latin typeface="Calibri" pitchFamily="34" charset="0"/>
              </a:rPr>
              <a:t>2010:</a:t>
            </a:r>
          </a:p>
          <a:p>
            <a:pPr defTabSz="711200">
              <a:lnSpc>
                <a:spcPct val="90000"/>
              </a:lnSpc>
              <a:spcBef>
                <a:spcPct val="0"/>
              </a:spcBef>
              <a:spcAft>
                <a:spcPct val="35000"/>
              </a:spcAft>
            </a:pPr>
            <a:r>
              <a:rPr lang="en-US" dirty="0">
                <a:latin typeface="Calibri" pitchFamily="34" charset="0"/>
              </a:rPr>
              <a:t>SOM 6, Manado</a:t>
            </a:r>
          </a:p>
          <a:p>
            <a:pPr defTabSz="711200">
              <a:lnSpc>
                <a:spcPct val="90000"/>
              </a:lnSpc>
              <a:spcBef>
                <a:spcPct val="0"/>
              </a:spcBef>
              <a:spcAft>
                <a:spcPct val="35000"/>
              </a:spcAft>
            </a:pPr>
            <a:endParaRPr lang="en-US" sz="1600" dirty="0"/>
          </a:p>
        </p:txBody>
      </p:sp>
      <p:sp>
        <p:nvSpPr>
          <p:cNvPr id="9" name="Freeform 8"/>
          <p:cNvSpPr/>
          <p:nvPr/>
        </p:nvSpPr>
        <p:spPr>
          <a:xfrm>
            <a:off x="3811408" y="3962345"/>
            <a:ext cx="3569134" cy="960120"/>
          </a:xfrm>
          <a:custGeom>
            <a:avLst/>
            <a:gdLst>
              <a:gd name="connsiteX0" fmla="*/ 0 w 3569134"/>
              <a:gd name="connsiteY0" fmla="*/ 96012 h 960120"/>
              <a:gd name="connsiteX1" fmla="*/ 96012 w 3569134"/>
              <a:gd name="connsiteY1" fmla="*/ 0 h 960120"/>
              <a:gd name="connsiteX2" fmla="*/ 3473122 w 3569134"/>
              <a:gd name="connsiteY2" fmla="*/ 0 h 960120"/>
              <a:gd name="connsiteX3" fmla="*/ 3569134 w 3569134"/>
              <a:gd name="connsiteY3" fmla="*/ 96012 h 960120"/>
              <a:gd name="connsiteX4" fmla="*/ 3569134 w 3569134"/>
              <a:gd name="connsiteY4" fmla="*/ 864108 h 960120"/>
              <a:gd name="connsiteX5" fmla="*/ 3473122 w 3569134"/>
              <a:gd name="connsiteY5" fmla="*/ 960120 h 960120"/>
              <a:gd name="connsiteX6" fmla="*/ 96012 w 3569134"/>
              <a:gd name="connsiteY6" fmla="*/ 960120 h 960120"/>
              <a:gd name="connsiteX7" fmla="*/ 0 w 3569134"/>
              <a:gd name="connsiteY7" fmla="*/ 864108 h 960120"/>
              <a:gd name="connsiteX8" fmla="*/ 0 w 3569134"/>
              <a:gd name="connsiteY8" fmla="*/ 9601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9134" h="960120">
                <a:moveTo>
                  <a:pt x="0" y="96012"/>
                </a:moveTo>
                <a:cubicBezTo>
                  <a:pt x="0" y="42986"/>
                  <a:pt x="42986" y="0"/>
                  <a:pt x="96012" y="0"/>
                </a:cubicBezTo>
                <a:lnTo>
                  <a:pt x="3473122" y="0"/>
                </a:lnTo>
                <a:cubicBezTo>
                  <a:pt x="3526148" y="0"/>
                  <a:pt x="3569134" y="42986"/>
                  <a:pt x="3569134" y="96012"/>
                </a:cubicBezTo>
                <a:lnTo>
                  <a:pt x="3569134" y="864108"/>
                </a:lnTo>
                <a:cubicBezTo>
                  <a:pt x="3569134" y="917134"/>
                  <a:pt x="3526148" y="960120"/>
                  <a:pt x="3473122" y="960120"/>
                </a:cubicBezTo>
                <a:lnTo>
                  <a:pt x="96012" y="960120"/>
                </a:lnTo>
                <a:cubicBezTo>
                  <a:pt x="42986" y="960120"/>
                  <a:pt x="0" y="917134"/>
                  <a:pt x="0" y="864108"/>
                </a:cubicBezTo>
                <a:lnTo>
                  <a:pt x="0" y="96012"/>
                </a:lnTo>
                <a:close/>
              </a:path>
            </a:pathLst>
          </a:custGeom>
        </p:spPr>
        <p:style>
          <a:lnRef idx="2">
            <a:schemeClr val="lt1">
              <a:hueOff val="0"/>
              <a:satOff val="0"/>
              <a:lumOff val="0"/>
              <a:alphaOff val="0"/>
            </a:schemeClr>
          </a:lnRef>
          <a:fillRef idx="1">
            <a:schemeClr val="accent2">
              <a:hueOff val="-628592"/>
              <a:satOff val="-7244"/>
              <a:lumOff val="1619"/>
              <a:alphaOff val="0"/>
            </a:schemeClr>
          </a:fillRef>
          <a:effectRef idx="0">
            <a:schemeClr val="accent2">
              <a:hueOff val="-628592"/>
              <a:satOff val="-7244"/>
              <a:lumOff val="1619"/>
              <a:alphaOff val="0"/>
            </a:schemeClr>
          </a:effectRef>
          <a:fontRef idx="minor">
            <a:schemeClr val="lt1"/>
          </a:fontRef>
        </p:style>
        <p:txBody>
          <a:bodyPr spcFirstLastPara="0" vert="horz" wrap="square" lIns="89081" tIns="89081" rIns="707113" bIns="89081" numCol="1" spcCol="1270" anchor="ctr" anchorCtr="0">
            <a:noAutofit/>
          </a:bodyPr>
          <a:lstStyle/>
          <a:p>
            <a:pPr defTabSz="711200">
              <a:lnSpc>
                <a:spcPct val="90000"/>
              </a:lnSpc>
              <a:spcBef>
                <a:spcPct val="0"/>
              </a:spcBef>
              <a:spcAft>
                <a:spcPct val="35000"/>
              </a:spcAft>
            </a:pPr>
            <a:r>
              <a:rPr lang="en-US" dirty="0">
                <a:latin typeface="Calibri" pitchFamily="34" charset="0"/>
              </a:rPr>
              <a:t>2011:</a:t>
            </a:r>
          </a:p>
          <a:p>
            <a:pPr defTabSz="711200">
              <a:lnSpc>
                <a:spcPct val="90000"/>
              </a:lnSpc>
              <a:spcBef>
                <a:spcPct val="0"/>
              </a:spcBef>
              <a:spcAft>
                <a:spcPct val="35000"/>
              </a:spcAft>
            </a:pPr>
            <a:r>
              <a:rPr lang="en-US" dirty="0">
                <a:latin typeface="Calibri" pitchFamily="34" charset="0"/>
              </a:rPr>
              <a:t>SOM 7, Jakarta </a:t>
            </a:r>
          </a:p>
        </p:txBody>
      </p:sp>
      <p:sp>
        <p:nvSpPr>
          <p:cNvPr id="10" name="Freeform 9"/>
          <p:cNvSpPr/>
          <p:nvPr/>
        </p:nvSpPr>
        <p:spPr>
          <a:xfrm>
            <a:off x="4681545" y="4806509"/>
            <a:ext cx="3593594" cy="960120"/>
          </a:xfrm>
          <a:custGeom>
            <a:avLst/>
            <a:gdLst>
              <a:gd name="connsiteX0" fmla="*/ 0 w 3593594"/>
              <a:gd name="connsiteY0" fmla="*/ 96012 h 960120"/>
              <a:gd name="connsiteX1" fmla="*/ 96012 w 3593594"/>
              <a:gd name="connsiteY1" fmla="*/ 0 h 960120"/>
              <a:gd name="connsiteX2" fmla="*/ 3497582 w 3593594"/>
              <a:gd name="connsiteY2" fmla="*/ 0 h 960120"/>
              <a:gd name="connsiteX3" fmla="*/ 3593594 w 3593594"/>
              <a:gd name="connsiteY3" fmla="*/ 96012 h 960120"/>
              <a:gd name="connsiteX4" fmla="*/ 3593594 w 3593594"/>
              <a:gd name="connsiteY4" fmla="*/ 864108 h 960120"/>
              <a:gd name="connsiteX5" fmla="*/ 3497582 w 3593594"/>
              <a:gd name="connsiteY5" fmla="*/ 960120 h 960120"/>
              <a:gd name="connsiteX6" fmla="*/ 96012 w 3593594"/>
              <a:gd name="connsiteY6" fmla="*/ 960120 h 960120"/>
              <a:gd name="connsiteX7" fmla="*/ 0 w 3593594"/>
              <a:gd name="connsiteY7" fmla="*/ 864108 h 960120"/>
              <a:gd name="connsiteX8" fmla="*/ 0 w 3593594"/>
              <a:gd name="connsiteY8" fmla="*/ 9601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3594" h="960120">
                <a:moveTo>
                  <a:pt x="0" y="96012"/>
                </a:moveTo>
                <a:cubicBezTo>
                  <a:pt x="0" y="42986"/>
                  <a:pt x="42986" y="0"/>
                  <a:pt x="96012" y="0"/>
                </a:cubicBezTo>
                <a:lnTo>
                  <a:pt x="3497582" y="0"/>
                </a:lnTo>
                <a:cubicBezTo>
                  <a:pt x="3550608" y="0"/>
                  <a:pt x="3593594" y="42986"/>
                  <a:pt x="3593594" y="96012"/>
                </a:cubicBezTo>
                <a:lnTo>
                  <a:pt x="3593594" y="864108"/>
                </a:lnTo>
                <a:cubicBezTo>
                  <a:pt x="3593594" y="917134"/>
                  <a:pt x="3550608" y="960120"/>
                  <a:pt x="3497582" y="960120"/>
                </a:cubicBezTo>
                <a:lnTo>
                  <a:pt x="96012" y="960120"/>
                </a:lnTo>
                <a:cubicBezTo>
                  <a:pt x="42986" y="960120"/>
                  <a:pt x="0" y="917134"/>
                  <a:pt x="0" y="864108"/>
                </a:cubicBezTo>
                <a:lnTo>
                  <a:pt x="0" y="96012"/>
                </a:lnTo>
                <a:close/>
              </a:path>
            </a:pathLst>
          </a:custGeom>
        </p:spPr>
        <p:style>
          <a:lnRef idx="2">
            <a:schemeClr val="lt1">
              <a:hueOff val="0"/>
              <a:satOff val="0"/>
              <a:lumOff val="0"/>
              <a:alphaOff val="0"/>
            </a:schemeClr>
          </a:lnRef>
          <a:fillRef idx="1">
            <a:schemeClr val="accent2">
              <a:hueOff val="-838123"/>
              <a:satOff val="-9658"/>
              <a:lumOff val="2159"/>
              <a:alphaOff val="0"/>
            </a:schemeClr>
          </a:fillRef>
          <a:effectRef idx="0">
            <a:schemeClr val="accent2">
              <a:hueOff val="-838123"/>
              <a:satOff val="-9658"/>
              <a:lumOff val="2159"/>
              <a:alphaOff val="0"/>
            </a:schemeClr>
          </a:effectRef>
          <a:fontRef idx="minor">
            <a:schemeClr val="lt1"/>
          </a:fontRef>
        </p:style>
        <p:txBody>
          <a:bodyPr spcFirstLastPara="0" vert="horz" wrap="square" lIns="89081" tIns="89081" rIns="711348" bIns="89081" numCol="1" spcCol="1270" anchor="ctr" anchorCtr="0">
            <a:noAutofit/>
          </a:bodyPr>
          <a:lstStyle/>
          <a:p>
            <a:pPr defTabSz="711200">
              <a:lnSpc>
                <a:spcPct val="90000"/>
              </a:lnSpc>
              <a:spcBef>
                <a:spcPct val="0"/>
              </a:spcBef>
              <a:spcAft>
                <a:spcPct val="35000"/>
              </a:spcAft>
            </a:pPr>
            <a:r>
              <a:rPr lang="en-US" dirty="0">
                <a:latin typeface="Calibri" pitchFamily="34" charset="0"/>
              </a:rPr>
              <a:t>2012:</a:t>
            </a:r>
          </a:p>
          <a:p>
            <a:pPr defTabSz="711200">
              <a:lnSpc>
                <a:spcPct val="90000"/>
              </a:lnSpc>
              <a:spcBef>
                <a:spcPct val="0"/>
              </a:spcBef>
              <a:spcAft>
                <a:spcPct val="35000"/>
              </a:spcAft>
            </a:pPr>
            <a:r>
              <a:rPr lang="en-US" dirty="0">
                <a:latin typeface="Calibri" pitchFamily="34" charset="0"/>
              </a:rPr>
              <a:t>Workshops, Manila &amp; Jakarta</a:t>
            </a:r>
          </a:p>
          <a:p>
            <a:pPr defTabSz="711200">
              <a:lnSpc>
                <a:spcPct val="90000"/>
              </a:lnSpc>
              <a:spcBef>
                <a:spcPct val="0"/>
              </a:spcBef>
              <a:spcAft>
                <a:spcPct val="35000"/>
              </a:spcAft>
            </a:pPr>
            <a:r>
              <a:rPr lang="en-US" dirty="0">
                <a:latin typeface="Calibri" pitchFamily="34" charset="0"/>
              </a:rPr>
              <a:t>SOM 8, Jakarta</a:t>
            </a:r>
            <a:endParaRPr lang="en-SG" dirty="0">
              <a:latin typeface="Calibri" pitchFamily="34" charset="0"/>
            </a:endParaRPr>
          </a:p>
        </p:txBody>
      </p:sp>
      <p:sp>
        <p:nvSpPr>
          <p:cNvPr id="11" name="Freeform 10"/>
          <p:cNvSpPr/>
          <p:nvPr/>
        </p:nvSpPr>
        <p:spPr>
          <a:xfrm>
            <a:off x="5810097" y="3757038"/>
            <a:ext cx="624078" cy="624078"/>
          </a:xfrm>
          <a:custGeom>
            <a:avLst/>
            <a:gdLst>
              <a:gd name="connsiteX0" fmla="*/ 0 w 624078"/>
              <a:gd name="connsiteY0" fmla="*/ 343243 h 624078"/>
              <a:gd name="connsiteX1" fmla="*/ 140418 w 624078"/>
              <a:gd name="connsiteY1" fmla="*/ 343243 h 624078"/>
              <a:gd name="connsiteX2" fmla="*/ 140418 w 624078"/>
              <a:gd name="connsiteY2" fmla="*/ 0 h 624078"/>
              <a:gd name="connsiteX3" fmla="*/ 483660 w 624078"/>
              <a:gd name="connsiteY3" fmla="*/ 0 h 624078"/>
              <a:gd name="connsiteX4" fmla="*/ 483660 w 624078"/>
              <a:gd name="connsiteY4" fmla="*/ 343243 h 624078"/>
              <a:gd name="connsiteX5" fmla="*/ 624078 w 624078"/>
              <a:gd name="connsiteY5" fmla="*/ 343243 h 624078"/>
              <a:gd name="connsiteX6" fmla="*/ 312039 w 624078"/>
              <a:gd name="connsiteY6" fmla="*/ 624078 h 624078"/>
              <a:gd name="connsiteX7" fmla="*/ 0 w 624078"/>
              <a:gd name="connsiteY7" fmla="*/ 343243 h 6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078" h="624078">
                <a:moveTo>
                  <a:pt x="0" y="343243"/>
                </a:moveTo>
                <a:lnTo>
                  <a:pt x="140418" y="343243"/>
                </a:lnTo>
                <a:lnTo>
                  <a:pt x="140418" y="0"/>
                </a:lnTo>
                <a:lnTo>
                  <a:pt x="483660" y="0"/>
                </a:lnTo>
                <a:lnTo>
                  <a:pt x="483660" y="343243"/>
                </a:lnTo>
                <a:lnTo>
                  <a:pt x="624078" y="343243"/>
                </a:lnTo>
                <a:lnTo>
                  <a:pt x="312039" y="624078"/>
                </a:lnTo>
                <a:lnTo>
                  <a:pt x="0" y="343243"/>
                </a:lnTo>
                <a:close/>
              </a:path>
            </a:pathLst>
          </a:custGeom>
        </p:spPr>
        <p:style>
          <a:lnRef idx="2">
            <a:schemeClr val="accent2">
              <a:tint val="40000"/>
              <a:alpha val="90000"/>
              <a:hueOff val="-968386"/>
              <a:satOff val="-89"/>
              <a:lumOff val="26"/>
              <a:alphaOff val="0"/>
            </a:schemeClr>
          </a:lnRef>
          <a:fillRef idx="1">
            <a:schemeClr val="accent2">
              <a:tint val="40000"/>
              <a:alpha val="90000"/>
              <a:hueOff val="-968386"/>
              <a:satOff val="-89"/>
              <a:lumOff val="26"/>
              <a:alphaOff val="0"/>
            </a:schemeClr>
          </a:fillRef>
          <a:effectRef idx="0">
            <a:schemeClr val="accent2">
              <a:tint val="40000"/>
              <a:alpha val="90000"/>
              <a:hueOff val="-968386"/>
              <a:satOff val="-89"/>
              <a:lumOff val="26"/>
              <a:alphaOff val="0"/>
            </a:schemeClr>
          </a:effectRef>
          <a:fontRef idx="minor">
            <a:schemeClr val="dk1">
              <a:hueOff val="0"/>
              <a:satOff val="0"/>
              <a:lumOff val="0"/>
              <a:alphaOff val="0"/>
            </a:schemeClr>
          </a:fontRef>
        </p:style>
        <p:txBody>
          <a:bodyPr spcFirstLastPara="0" vert="horz" wrap="square" lIns="175978" tIns="35560" rIns="175978" bIns="190019" numCol="1" spcCol="1270" anchor="ctr" anchorCtr="0">
            <a:noAutofit/>
          </a:bodyPr>
          <a:lstStyle/>
          <a:p>
            <a:pPr algn="ctr" defTabSz="1244600">
              <a:lnSpc>
                <a:spcPct val="90000"/>
              </a:lnSpc>
              <a:spcBef>
                <a:spcPct val="0"/>
              </a:spcBef>
              <a:spcAft>
                <a:spcPct val="35000"/>
              </a:spcAft>
            </a:pPr>
            <a:endParaRPr lang="en-US" sz="2800"/>
          </a:p>
        </p:txBody>
      </p:sp>
      <p:sp>
        <p:nvSpPr>
          <p:cNvPr id="12" name="Freeform 11"/>
          <p:cNvSpPr/>
          <p:nvPr/>
        </p:nvSpPr>
        <p:spPr>
          <a:xfrm>
            <a:off x="6495897" y="4595237"/>
            <a:ext cx="624078" cy="624078"/>
          </a:xfrm>
          <a:custGeom>
            <a:avLst/>
            <a:gdLst>
              <a:gd name="connsiteX0" fmla="*/ 0 w 624078"/>
              <a:gd name="connsiteY0" fmla="*/ 343243 h 624078"/>
              <a:gd name="connsiteX1" fmla="*/ 140418 w 624078"/>
              <a:gd name="connsiteY1" fmla="*/ 343243 h 624078"/>
              <a:gd name="connsiteX2" fmla="*/ 140418 w 624078"/>
              <a:gd name="connsiteY2" fmla="*/ 0 h 624078"/>
              <a:gd name="connsiteX3" fmla="*/ 483660 w 624078"/>
              <a:gd name="connsiteY3" fmla="*/ 0 h 624078"/>
              <a:gd name="connsiteX4" fmla="*/ 483660 w 624078"/>
              <a:gd name="connsiteY4" fmla="*/ 343243 h 624078"/>
              <a:gd name="connsiteX5" fmla="*/ 624078 w 624078"/>
              <a:gd name="connsiteY5" fmla="*/ 343243 h 624078"/>
              <a:gd name="connsiteX6" fmla="*/ 312039 w 624078"/>
              <a:gd name="connsiteY6" fmla="*/ 624078 h 624078"/>
              <a:gd name="connsiteX7" fmla="*/ 0 w 624078"/>
              <a:gd name="connsiteY7" fmla="*/ 343243 h 6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078" h="624078">
                <a:moveTo>
                  <a:pt x="0" y="343243"/>
                </a:moveTo>
                <a:lnTo>
                  <a:pt x="140418" y="343243"/>
                </a:lnTo>
                <a:lnTo>
                  <a:pt x="140418" y="0"/>
                </a:lnTo>
                <a:lnTo>
                  <a:pt x="483660" y="0"/>
                </a:lnTo>
                <a:lnTo>
                  <a:pt x="483660" y="343243"/>
                </a:lnTo>
                <a:lnTo>
                  <a:pt x="624078" y="343243"/>
                </a:lnTo>
                <a:lnTo>
                  <a:pt x="312039" y="624078"/>
                </a:lnTo>
                <a:lnTo>
                  <a:pt x="0" y="343243"/>
                </a:lnTo>
                <a:close/>
              </a:path>
            </a:pathLst>
          </a:custGeom>
        </p:spPr>
        <p:style>
          <a:lnRef idx="2">
            <a:schemeClr val="accent2">
              <a:tint val="40000"/>
              <a:alpha val="90000"/>
              <a:hueOff val="-1452578"/>
              <a:satOff val="-133"/>
              <a:lumOff val="39"/>
              <a:alphaOff val="0"/>
            </a:schemeClr>
          </a:lnRef>
          <a:fillRef idx="1">
            <a:schemeClr val="accent2">
              <a:tint val="40000"/>
              <a:alpha val="90000"/>
              <a:hueOff val="-1452578"/>
              <a:satOff val="-133"/>
              <a:lumOff val="39"/>
              <a:alphaOff val="0"/>
            </a:schemeClr>
          </a:fillRef>
          <a:effectRef idx="0">
            <a:schemeClr val="accent2">
              <a:tint val="40000"/>
              <a:alpha val="90000"/>
              <a:hueOff val="-1452578"/>
              <a:satOff val="-133"/>
              <a:lumOff val="39"/>
              <a:alphaOff val="0"/>
            </a:schemeClr>
          </a:effectRef>
          <a:fontRef idx="minor">
            <a:schemeClr val="dk1">
              <a:hueOff val="0"/>
              <a:satOff val="0"/>
              <a:lumOff val="0"/>
              <a:alphaOff val="0"/>
            </a:schemeClr>
          </a:fontRef>
        </p:style>
        <p:txBody>
          <a:bodyPr spcFirstLastPara="0" vert="horz" wrap="square" lIns="175978" tIns="35560" rIns="175978" bIns="190019" numCol="1" spcCol="1270" anchor="ctr" anchorCtr="0">
            <a:noAutofit/>
          </a:bodyPr>
          <a:lstStyle/>
          <a:p>
            <a:pPr algn="ctr" defTabSz="1244600">
              <a:lnSpc>
                <a:spcPct val="90000"/>
              </a:lnSpc>
              <a:spcBef>
                <a:spcPct val="0"/>
              </a:spcBef>
              <a:spcAft>
                <a:spcPct val="35000"/>
              </a:spcAft>
            </a:pPr>
            <a:endParaRPr lang="en-US" sz="2800"/>
          </a:p>
        </p:txBody>
      </p:sp>
      <p:sp>
        <p:nvSpPr>
          <p:cNvPr id="18" name="Freeform 17"/>
          <p:cNvSpPr/>
          <p:nvPr/>
        </p:nvSpPr>
        <p:spPr>
          <a:xfrm>
            <a:off x="6096000" y="5682424"/>
            <a:ext cx="3593594" cy="960120"/>
          </a:xfrm>
          <a:custGeom>
            <a:avLst/>
            <a:gdLst>
              <a:gd name="connsiteX0" fmla="*/ 0 w 3593594"/>
              <a:gd name="connsiteY0" fmla="*/ 96012 h 960120"/>
              <a:gd name="connsiteX1" fmla="*/ 96012 w 3593594"/>
              <a:gd name="connsiteY1" fmla="*/ 0 h 960120"/>
              <a:gd name="connsiteX2" fmla="*/ 3497582 w 3593594"/>
              <a:gd name="connsiteY2" fmla="*/ 0 h 960120"/>
              <a:gd name="connsiteX3" fmla="*/ 3593594 w 3593594"/>
              <a:gd name="connsiteY3" fmla="*/ 96012 h 960120"/>
              <a:gd name="connsiteX4" fmla="*/ 3593594 w 3593594"/>
              <a:gd name="connsiteY4" fmla="*/ 864108 h 960120"/>
              <a:gd name="connsiteX5" fmla="*/ 3497582 w 3593594"/>
              <a:gd name="connsiteY5" fmla="*/ 960120 h 960120"/>
              <a:gd name="connsiteX6" fmla="*/ 96012 w 3593594"/>
              <a:gd name="connsiteY6" fmla="*/ 960120 h 960120"/>
              <a:gd name="connsiteX7" fmla="*/ 0 w 3593594"/>
              <a:gd name="connsiteY7" fmla="*/ 864108 h 960120"/>
              <a:gd name="connsiteX8" fmla="*/ 0 w 3593594"/>
              <a:gd name="connsiteY8" fmla="*/ 9601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3594" h="960120">
                <a:moveTo>
                  <a:pt x="0" y="96012"/>
                </a:moveTo>
                <a:cubicBezTo>
                  <a:pt x="0" y="42986"/>
                  <a:pt x="42986" y="0"/>
                  <a:pt x="96012" y="0"/>
                </a:cubicBezTo>
                <a:lnTo>
                  <a:pt x="3497582" y="0"/>
                </a:lnTo>
                <a:cubicBezTo>
                  <a:pt x="3550608" y="0"/>
                  <a:pt x="3593594" y="42986"/>
                  <a:pt x="3593594" y="96012"/>
                </a:cubicBezTo>
                <a:lnTo>
                  <a:pt x="3593594" y="864108"/>
                </a:lnTo>
                <a:cubicBezTo>
                  <a:pt x="3593594" y="917134"/>
                  <a:pt x="3550608" y="960120"/>
                  <a:pt x="3497582" y="960120"/>
                </a:cubicBezTo>
                <a:lnTo>
                  <a:pt x="96012" y="960120"/>
                </a:lnTo>
                <a:cubicBezTo>
                  <a:pt x="42986" y="960120"/>
                  <a:pt x="0" y="917134"/>
                  <a:pt x="0" y="864108"/>
                </a:cubicBezTo>
                <a:lnTo>
                  <a:pt x="0" y="96012"/>
                </a:lnTo>
                <a:close/>
              </a:path>
            </a:pathLst>
          </a:custGeom>
          <a:solidFill>
            <a:schemeClr val="bg2">
              <a:lumMod val="75000"/>
            </a:schemeClr>
          </a:solidFill>
        </p:spPr>
        <p:style>
          <a:lnRef idx="2">
            <a:schemeClr val="lt1">
              <a:hueOff val="0"/>
              <a:satOff val="0"/>
              <a:lumOff val="0"/>
              <a:alphaOff val="0"/>
            </a:schemeClr>
          </a:lnRef>
          <a:fillRef idx="1">
            <a:schemeClr val="accent2">
              <a:hueOff val="-838123"/>
              <a:satOff val="-9658"/>
              <a:lumOff val="2159"/>
              <a:alphaOff val="0"/>
            </a:schemeClr>
          </a:fillRef>
          <a:effectRef idx="0">
            <a:schemeClr val="accent2">
              <a:hueOff val="-838123"/>
              <a:satOff val="-9658"/>
              <a:lumOff val="2159"/>
              <a:alphaOff val="0"/>
            </a:schemeClr>
          </a:effectRef>
          <a:fontRef idx="minor">
            <a:schemeClr val="lt1"/>
          </a:fontRef>
        </p:style>
        <p:txBody>
          <a:bodyPr spcFirstLastPara="0" vert="horz" wrap="square" lIns="89081" tIns="89081" rIns="711348" bIns="89081" numCol="1" spcCol="1270" anchor="ctr" anchorCtr="0">
            <a:noAutofit/>
          </a:bodyPr>
          <a:lstStyle/>
          <a:p>
            <a:pPr defTabSz="711200">
              <a:lnSpc>
                <a:spcPct val="90000"/>
              </a:lnSpc>
              <a:spcBef>
                <a:spcPct val="0"/>
              </a:spcBef>
              <a:spcAft>
                <a:spcPct val="35000"/>
              </a:spcAft>
            </a:pPr>
            <a:endParaRPr lang="en-US" sz="1600" dirty="0">
              <a:latin typeface="Calibri" pitchFamily="34" charset="0"/>
            </a:endParaRPr>
          </a:p>
          <a:p>
            <a:pPr defTabSz="711200">
              <a:lnSpc>
                <a:spcPct val="90000"/>
              </a:lnSpc>
              <a:spcBef>
                <a:spcPct val="0"/>
              </a:spcBef>
              <a:spcAft>
                <a:spcPct val="35000"/>
              </a:spcAft>
            </a:pPr>
            <a:r>
              <a:rPr lang="en-US" dirty="0">
                <a:latin typeface="Calibri" pitchFamily="34" charset="0"/>
              </a:rPr>
              <a:t>April 2013:</a:t>
            </a:r>
          </a:p>
          <a:p>
            <a:pPr defTabSz="711200">
              <a:lnSpc>
                <a:spcPct val="90000"/>
              </a:lnSpc>
              <a:spcBef>
                <a:spcPct val="0"/>
              </a:spcBef>
              <a:spcAft>
                <a:spcPct val="35000"/>
              </a:spcAft>
            </a:pPr>
            <a:r>
              <a:rPr lang="en-US" dirty="0">
                <a:latin typeface="Calibri" pitchFamily="34" charset="0"/>
              </a:rPr>
              <a:t>Workshop, Manila (M&amp;E Manual development)</a:t>
            </a:r>
          </a:p>
          <a:p>
            <a:pPr defTabSz="711200">
              <a:lnSpc>
                <a:spcPct val="90000"/>
              </a:lnSpc>
              <a:spcBef>
                <a:spcPct val="0"/>
              </a:spcBef>
              <a:spcAft>
                <a:spcPct val="35000"/>
              </a:spcAft>
            </a:pPr>
            <a:endParaRPr lang="en-US" sz="1600" dirty="0">
              <a:latin typeface="Calibri" pitchFamily="34" charset="0"/>
            </a:endParaRPr>
          </a:p>
        </p:txBody>
      </p:sp>
      <p:sp>
        <p:nvSpPr>
          <p:cNvPr id="19" name="Freeform 18"/>
          <p:cNvSpPr/>
          <p:nvPr/>
        </p:nvSpPr>
        <p:spPr>
          <a:xfrm>
            <a:off x="7428004" y="5286569"/>
            <a:ext cx="624078" cy="624078"/>
          </a:xfrm>
          <a:custGeom>
            <a:avLst/>
            <a:gdLst>
              <a:gd name="connsiteX0" fmla="*/ 0 w 624078"/>
              <a:gd name="connsiteY0" fmla="*/ 343243 h 624078"/>
              <a:gd name="connsiteX1" fmla="*/ 140418 w 624078"/>
              <a:gd name="connsiteY1" fmla="*/ 343243 h 624078"/>
              <a:gd name="connsiteX2" fmla="*/ 140418 w 624078"/>
              <a:gd name="connsiteY2" fmla="*/ 0 h 624078"/>
              <a:gd name="connsiteX3" fmla="*/ 483660 w 624078"/>
              <a:gd name="connsiteY3" fmla="*/ 0 h 624078"/>
              <a:gd name="connsiteX4" fmla="*/ 483660 w 624078"/>
              <a:gd name="connsiteY4" fmla="*/ 343243 h 624078"/>
              <a:gd name="connsiteX5" fmla="*/ 624078 w 624078"/>
              <a:gd name="connsiteY5" fmla="*/ 343243 h 624078"/>
              <a:gd name="connsiteX6" fmla="*/ 312039 w 624078"/>
              <a:gd name="connsiteY6" fmla="*/ 624078 h 624078"/>
              <a:gd name="connsiteX7" fmla="*/ 0 w 624078"/>
              <a:gd name="connsiteY7" fmla="*/ 343243 h 6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078" h="624078">
                <a:moveTo>
                  <a:pt x="0" y="343243"/>
                </a:moveTo>
                <a:lnTo>
                  <a:pt x="140418" y="343243"/>
                </a:lnTo>
                <a:lnTo>
                  <a:pt x="140418" y="0"/>
                </a:lnTo>
                <a:lnTo>
                  <a:pt x="483660" y="0"/>
                </a:lnTo>
                <a:lnTo>
                  <a:pt x="483660" y="343243"/>
                </a:lnTo>
                <a:lnTo>
                  <a:pt x="624078" y="343243"/>
                </a:lnTo>
                <a:lnTo>
                  <a:pt x="312039" y="624078"/>
                </a:lnTo>
                <a:lnTo>
                  <a:pt x="0" y="343243"/>
                </a:lnTo>
                <a:close/>
              </a:path>
            </a:pathLst>
          </a:custGeom>
        </p:spPr>
        <p:style>
          <a:lnRef idx="2">
            <a:schemeClr val="accent2">
              <a:tint val="40000"/>
              <a:alpha val="90000"/>
              <a:hueOff val="-1452578"/>
              <a:satOff val="-133"/>
              <a:lumOff val="39"/>
              <a:alphaOff val="0"/>
            </a:schemeClr>
          </a:lnRef>
          <a:fillRef idx="1">
            <a:schemeClr val="accent2">
              <a:tint val="40000"/>
              <a:alpha val="90000"/>
              <a:hueOff val="-1452578"/>
              <a:satOff val="-133"/>
              <a:lumOff val="39"/>
              <a:alphaOff val="0"/>
            </a:schemeClr>
          </a:fillRef>
          <a:effectRef idx="0">
            <a:schemeClr val="accent2">
              <a:tint val="40000"/>
              <a:alpha val="90000"/>
              <a:hueOff val="-1452578"/>
              <a:satOff val="-133"/>
              <a:lumOff val="39"/>
              <a:alphaOff val="0"/>
            </a:schemeClr>
          </a:effectRef>
          <a:fontRef idx="minor">
            <a:schemeClr val="dk1">
              <a:hueOff val="0"/>
              <a:satOff val="0"/>
              <a:lumOff val="0"/>
              <a:alphaOff val="0"/>
            </a:schemeClr>
          </a:fontRef>
        </p:style>
        <p:txBody>
          <a:bodyPr spcFirstLastPara="0" vert="horz" wrap="square" lIns="175978" tIns="35560" rIns="175978" bIns="190019" numCol="1" spcCol="1270" anchor="ctr" anchorCtr="0">
            <a:noAutofit/>
          </a:bodyPr>
          <a:lstStyle/>
          <a:p>
            <a:pPr algn="ctr" defTabSz="1244600">
              <a:lnSpc>
                <a:spcPct val="90000"/>
              </a:lnSpc>
              <a:spcBef>
                <a:spcPct val="0"/>
              </a:spcBef>
              <a:spcAft>
                <a:spcPct val="35000"/>
              </a:spcAft>
            </a:pPr>
            <a:endParaRPr lang="en-US" sz="2800"/>
          </a:p>
        </p:txBody>
      </p:sp>
      <p:sp>
        <p:nvSpPr>
          <p:cNvPr id="20" name="Title 1"/>
          <p:cNvSpPr>
            <a:spLocks noGrp="1"/>
          </p:cNvSpPr>
          <p:nvPr>
            <p:ph type="title"/>
          </p:nvPr>
        </p:nvSpPr>
        <p:spPr>
          <a:xfrm>
            <a:off x="1981200" y="152400"/>
            <a:ext cx="8229600" cy="533400"/>
          </a:xfrm>
        </p:spPr>
        <p:txBody>
          <a:bodyPr>
            <a:noAutofit/>
          </a:bodyPr>
          <a:lstStyle/>
          <a:p>
            <a:r>
              <a:rPr lang="en-US" sz="4000" b="1" dirty="0">
                <a:solidFill>
                  <a:schemeClr val="accent2">
                    <a:lumMod val="50000"/>
                  </a:schemeClr>
                </a:solidFill>
              </a:rPr>
              <a:t>M&amp;E WG Workshops and Meetings</a:t>
            </a:r>
          </a:p>
        </p:txBody>
      </p:sp>
      <p:sp>
        <p:nvSpPr>
          <p:cNvPr id="7" name="Freeform 6"/>
          <p:cNvSpPr/>
          <p:nvPr/>
        </p:nvSpPr>
        <p:spPr>
          <a:xfrm>
            <a:off x="4971897" y="2995041"/>
            <a:ext cx="624078" cy="624078"/>
          </a:xfrm>
          <a:custGeom>
            <a:avLst/>
            <a:gdLst>
              <a:gd name="connsiteX0" fmla="*/ 0 w 624078"/>
              <a:gd name="connsiteY0" fmla="*/ 343243 h 624078"/>
              <a:gd name="connsiteX1" fmla="*/ 140418 w 624078"/>
              <a:gd name="connsiteY1" fmla="*/ 343243 h 624078"/>
              <a:gd name="connsiteX2" fmla="*/ 140418 w 624078"/>
              <a:gd name="connsiteY2" fmla="*/ 0 h 624078"/>
              <a:gd name="connsiteX3" fmla="*/ 483660 w 624078"/>
              <a:gd name="connsiteY3" fmla="*/ 0 h 624078"/>
              <a:gd name="connsiteX4" fmla="*/ 483660 w 624078"/>
              <a:gd name="connsiteY4" fmla="*/ 343243 h 624078"/>
              <a:gd name="connsiteX5" fmla="*/ 624078 w 624078"/>
              <a:gd name="connsiteY5" fmla="*/ 343243 h 624078"/>
              <a:gd name="connsiteX6" fmla="*/ 312039 w 624078"/>
              <a:gd name="connsiteY6" fmla="*/ 624078 h 624078"/>
              <a:gd name="connsiteX7" fmla="*/ 0 w 624078"/>
              <a:gd name="connsiteY7" fmla="*/ 343243 h 6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078" h="624078">
                <a:moveTo>
                  <a:pt x="0" y="343243"/>
                </a:moveTo>
                <a:lnTo>
                  <a:pt x="140418" y="343243"/>
                </a:lnTo>
                <a:lnTo>
                  <a:pt x="140418" y="0"/>
                </a:lnTo>
                <a:lnTo>
                  <a:pt x="483660" y="0"/>
                </a:lnTo>
                <a:lnTo>
                  <a:pt x="483660" y="343243"/>
                </a:lnTo>
                <a:lnTo>
                  <a:pt x="624078" y="343243"/>
                </a:lnTo>
                <a:lnTo>
                  <a:pt x="312039" y="624078"/>
                </a:lnTo>
                <a:lnTo>
                  <a:pt x="0" y="343243"/>
                </a:lnTo>
                <a:close/>
              </a:path>
            </a:pathLst>
          </a:custGeom>
        </p:spPr>
        <p:style>
          <a:lnRef idx="2">
            <a:schemeClr val="accent2">
              <a:tint val="40000"/>
              <a:alpha val="90000"/>
              <a:hueOff val="-484193"/>
              <a:satOff val="-44"/>
              <a:lumOff val="13"/>
              <a:alphaOff val="0"/>
            </a:schemeClr>
          </a:lnRef>
          <a:fillRef idx="1">
            <a:schemeClr val="accent2">
              <a:tint val="40000"/>
              <a:alpha val="90000"/>
              <a:hueOff val="-484193"/>
              <a:satOff val="-44"/>
              <a:lumOff val="13"/>
              <a:alphaOff val="0"/>
            </a:schemeClr>
          </a:fillRef>
          <a:effectRef idx="0">
            <a:schemeClr val="accent2">
              <a:tint val="40000"/>
              <a:alpha val="90000"/>
              <a:hueOff val="-484193"/>
              <a:satOff val="-44"/>
              <a:lumOff val="13"/>
              <a:alphaOff val="0"/>
            </a:schemeClr>
          </a:effectRef>
          <a:fontRef idx="minor">
            <a:schemeClr val="dk1">
              <a:hueOff val="0"/>
              <a:satOff val="0"/>
              <a:lumOff val="0"/>
              <a:alphaOff val="0"/>
            </a:schemeClr>
          </a:fontRef>
        </p:style>
        <p:txBody>
          <a:bodyPr spcFirstLastPara="0" vert="horz" wrap="square" lIns="175978" tIns="35560" rIns="175978" bIns="190019" numCol="1" spcCol="1270" anchor="ctr" anchorCtr="0">
            <a:noAutofit/>
          </a:bodyPr>
          <a:lstStyle/>
          <a:p>
            <a:pPr algn="ctr" defTabSz="1244600">
              <a:lnSpc>
                <a:spcPct val="90000"/>
              </a:lnSpc>
              <a:spcBef>
                <a:spcPct val="0"/>
              </a:spcBef>
              <a:spcAft>
                <a:spcPct val="35000"/>
              </a:spcAft>
            </a:pPr>
            <a:endParaRPr lang="en-US" sz="2800"/>
          </a:p>
        </p:txBody>
      </p:sp>
      <p:sp>
        <p:nvSpPr>
          <p:cNvPr id="2" name="Rectangle 1"/>
          <p:cNvSpPr/>
          <p:nvPr/>
        </p:nvSpPr>
        <p:spPr>
          <a:xfrm>
            <a:off x="4971897" y="1048452"/>
            <a:ext cx="6096000" cy="646331"/>
          </a:xfrm>
          <a:prstGeom prst="rect">
            <a:avLst/>
          </a:prstGeom>
        </p:spPr>
        <p:txBody>
          <a:bodyPr>
            <a:spAutoFit/>
          </a:bodyPr>
          <a:lstStyle/>
          <a:p>
            <a:r>
              <a:rPr lang="en-PH" dirty="0"/>
              <a:t>The task is to develop the set of indicators to measure</a:t>
            </a:r>
          </a:p>
          <a:p>
            <a:r>
              <a:rPr lang="en-PH" dirty="0"/>
              <a:t>achievement of RPOA goals and targets</a:t>
            </a:r>
          </a:p>
        </p:txBody>
      </p:sp>
      <p:sp>
        <p:nvSpPr>
          <p:cNvPr id="3" name="Rectangle 2"/>
          <p:cNvSpPr/>
          <p:nvPr/>
        </p:nvSpPr>
        <p:spPr>
          <a:xfrm>
            <a:off x="5936406" y="2184657"/>
            <a:ext cx="5420115" cy="646331"/>
          </a:xfrm>
          <a:prstGeom prst="rect">
            <a:avLst/>
          </a:prstGeom>
        </p:spPr>
        <p:txBody>
          <a:bodyPr wrap="square">
            <a:spAutoFit/>
          </a:bodyPr>
          <a:lstStyle/>
          <a:p>
            <a:r>
              <a:rPr lang="en-PH" dirty="0"/>
              <a:t>The MEWG presented the initial set of proposed RPOA indicators to the SOM</a:t>
            </a:r>
          </a:p>
        </p:txBody>
      </p:sp>
      <p:sp>
        <p:nvSpPr>
          <p:cNvPr id="13" name="Rectangle 12"/>
          <p:cNvSpPr/>
          <p:nvPr/>
        </p:nvSpPr>
        <p:spPr>
          <a:xfrm>
            <a:off x="8311157" y="3193971"/>
            <a:ext cx="3399978" cy="2050496"/>
          </a:xfrm>
          <a:prstGeom prst="rect">
            <a:avLst/>
          </a:prstGeom>
        </p:spPr>
        <p:txBody>
          <a:bodyPr wrap="square">
            <a:spAutoFit/>
          </a:bodyPr>
          <a:lstStyle/>
          <a:p>
            <a:r>
              <a:rPr lang="en-PH" dirty="0"/>
              <a:t>The MEWG continued to develop the indicators through regional exchanges and workshops, bringing together the CTI-CFF countries, the interim Regional Secretariat and technical resource persons</a:t>
            </a:r>
          </a:p>
        </p:txBody>
      </p:sp>
    </p:spTree>
    <p:extLst>
      <p:ext uri="{BB962C8B-B14F-4D97-AF65-F5344CB8AC3E}">
        <p14:creationId xmlns:p14="http://schemas.microsoft.com/office/powerpoint/2010/main" val="40662559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b="1" dirty="0">
                <a:solidFill>
                  <a:srgbClr val="FFFFFF"/>
                </a:solidFill>
              </a:rPr>
              <a:t>M&amp;E System is described in Operations Manual and includes…</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6446709" cy="4936187"/>
          </a:xfrm>
        </p:spPr>
        <p:txBody>
          <a:bodyPr>
            <a:noAutofit/>
          </a:bodyPr>
          <a:lstStyle/>
          <a:p>
            <a:r>
              <a:rPr lang="en-US" sz="2500" dirty="0">
                <a:solidFill>
                  <a:schemeClr val="tx1">
                    <a:lumMod val="85000"/>
                    <a:lumOff val="15000"/>
                  </a:schemeClr>
                </a:solidFill>
              </a:rPr>
              <a:t>M&amp;E Framework</a:t>
            </a:r>
          </a:p>
          <a:p>
            <a:r>
              <a:rPr lang="en-US" sz="2500" dirty="0">
                <a:solidFill>
                  <a:schemeClr val="tx1">
                    <a:lumMod val="85000"/>
                    <a:lumOff val="15000"/>
                  </a:schemeClr>
                </a:solidFill>
              </a:rPr>
              <a:t>Indicators</a:t>
            </a:r>
          </a:p>
          <a:p>
            <a:pPr lvl="1"/>
            <a:r>
              <a:rPr lang="en-US" sz="2500" dirty="0">
                <a:solidFill>
                  <a:schemeClr val="tx1">
                    <a:lumMod val="85000"/>
                    <a:lumOff val="15000"/>
                  </a:schemeClr>
                </a:solidFill>
              </a:rPr>
              <a:t>Benchmarks</a:t>
            </a:r>
          </a:p>
          <a:p>
            <a:pPr lvl="1"/>
            <a:r>
              <a:rPr lang="en-US" sz="2500" dirty="0">
                <a:solidFill>
                  <a:schemeClr val="tx1">
                    <a:lumMod val="85000"/>
                    <a:lumOff val="15000"/>
                  </a:schemeClr>
                </a:solidFill>
              </a:rPr>
              <a:t>Roadmap</a:t>
            </a:r>
          </a:p>
          <a:p>
            <a:r>
              <a:rPr lang="en-US" sz="2500" dirty="0">
                <a:solidFill>
                  <a:schemeClr val="tx1">
                    <a:lumMod val="85000"/>
                    <a:lumOff val="15000"/>
                  </a:schemeClr>
                </a:solidFill>
              </a:rPr>
              <a:t>Process flow</a:t>
            </a:r>
          </a:p>
          <a:p>
            <a:r>
              <a:rPr lang="en-US" sz="2500" dirty="0">
                <a:solidFill>
                  <a:schemeClr val="tx1">
                    <a:lumMod val="85000"/>
                    <a:lumOff val="15000"/>
                  </a:schemeClr>
                </a:solidFill>
              </a:rPr>
              <a:t>Preliminary capacity assessment</a:t>
            </a:r>
          </a:p>
          <a:p>
            <a:pPr marL="0" indent="0">
              <a:buNone/>
            </a:pPr>
            <a:endParaRPr lang="en-US" sz="2500" dirty="0">
              <a:solidFill>
                <a:schemeClr val="tx1">
                  <a:lumMod val="85000"/>
                  <a:lumOff val="15000"/>
                </a:schemeClr>
              </a:solidFill>
            </a:endParaRPr>
          </a:p>
          <a:p>
            <a:pPr marL="0" indent="0">
              <a:buNone/>
            </a:pPr>
            <a:r>
              <a:rPr lang="en-US" sz="2500" b="1" dirty="0">
                <a:solidFill>
                  <a:schemeClr val="tx1">
                    <a:lumMod val="85000"/>
                    <a:lumOff val="15000"/>
                  </a:schemeClr>
                </a:solidFill>
              </a:rPr>
              <a:t>OVERALL PURPOSE:  Track progress of CTI-CFF towards goals in the Regional Plan of Action using indicators that are measurable</a:t>
            </a:r>
          </a:p>
        </p:txBody>
      </p:sp>
    </p:spTree>
    <p:extLst>
      <p:ext uri="{BB962C8B-B14F-4D97-AF65-F5344CB8AC3E}">
        <p14:creationId xmlns:p14="http://schemas.microsoft.com/office/powerpoint/2010/main" val="20545019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PH" b="1">
                <a:solidFill>
                  <a:srgbClr val="FFFFFF"/>
                </a:solidFill>
              </a:rPr>
              <a:t>The M&amp;E Framework</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22692" y="319088"/>
            <a:ext cx="6906491" cy="5947568"/>
          </a:xfrm>
        </p:spPr>
        <p:txBody>
          <a:bodyPr anchor="ctr">
            <a:noAutofit/>
          </a:bodyPr>
          <a:lstStyle/>
          <a:p>
            <a:pPr algn="just"/>
            <a:r>
              <a:rPr lang="en-PH" sz="2500" dirty="0">
                <a:solidFill>
                  <a:schemeClr val="tx1">
                    <a:lumMod val="85000"/>
                    <a:lumOff val="15000"/>
                  </a:schemeClr>
                </a:solidFill>
              </a:rPr>
              <a:t>The M&amp;E framework presents the short-term and long-term measurable targets and goals of the CTICFF. It describes direct causal relationships between the incremental results of key activities to the overall achievement of the RPOA goals.</a:t>
            </a:r>
          </a:p>
          <a:p>
            <a:pPr algn="just"/>
            <a:endParaRPr lang="en-PH" sz="2500" dirty="0">
              <a:solidFill>
                <a:schemeClr val="tx1">
                  <a:lumMod val="85000"/>
                  <a:lumOff val="15000"/>
                </a:schemeClr>
              </a:solidFill>
            </a:endParaRPr>
          </a:p>
          <a:p>
            <a:pPr algn="just"/>
            <a:r>
              <a:rPr lang="en-PH" sz="2500" dirty="0">
                <a:solidFill>
                  <a:schemeClr val="tx1">
                    <a:lumMod val="85000"/>
                    <a:lumOff val="15000"/>
                  </a:schemeClr>
                </a:solidFill>
              </a:rPr>
              <a:t>It has four essential components:</a:t>
            </a:r>
          </a:p>
          <a:p>
            <a:pPr marL="914400" lvl="1" indent="-457200" algn="just">
              <a:buFont typeface="+mj-lt"/>
              <a:buAutoNum type="arabicPeriod"/>
            </a:pPr>
            <a:r>
              <a:rPr lang="en-PH" sz="2500" dirty="0">
                <a:solidFill>
                  <a:schemeClr val="tx1">
                    <a:lumMod val="85000"/>
                    <a:lumOff val="15000"/>
                  </a:schemeClr>
                </a:solidFill>
              </a:rPr>
              <a:t>Activities – the activities carried out to achieve the targets of the 5 RPOA goals.</a:t>
            </a:r>
          </a:p>
          <a:p>
            <a:pPr marL="914400" lvl="1" indent="-457200" algn="just">
              <a:buFont typeface="+mj-lt"/>
              <a:buAutoNum type="arabicPeriod"/>
            </a:pPr>
            <a:r>
              <a:rPr lang="en-PH" sz="2500" dirty="0">
                <a:solidFill>
                  <a:schemeClr val="tx1">
                    <a:lumMod val="85000"/>
                    <a:lumOff val="15000"/>
                  </a:schemeClr>
                </a:solidFill>
              </a:rPr>
              <a:t>Outputs – the immediate results achieved through the execution of the activities.</a:t>
            </a:r>
          </a:p>
          <a:p>
            <a:pPr marL="914400" lvl="1" indent="-457200" algn="just">
              <a:buFont typeface="+mj-lt"/>
              <a:buAutoNum type="arabicPeriod"/>
            </a:pPr>
            <a:r>
              <a:rPr lang="en-PH" sz="2500" dirty="0">
                <a:solidFill>
                  <a:schemeClr val="tx1">
                    <a:lumMod val="85000"/>
                    <a:lumOff val="15000"/>
                  </a:schemeClr>
                </a:solidFill>
              </a:rPr>
              <a:t>Outcomes – the set of short-term or intermediate results achieved by through the execution of the activities.</a:t>
            </a:r>
          </a:p>
          <a:p>
            <a:pPr marL="914400" lvl="1" indent="-457200" algn="just">
              <a:buFont typeface="+mj-lt"/>
              <a:buAutoNum type="arabicPeriod"/>
            </a:pPr>
            <a:r>
              <a:rPr lang="en-PH" sz="2500" dirty="0">
                <a:solidFill>
                  <a:schemeClr val="tx1">
                    <a:lumMod val="85000"/>
                    <a:lumOff val="15000"/>
                  </a:schemeClr>
                </a:solidFill>
              </a:rPr>
              <a:t>Impacts– the long-term effects, or end results achieved by the 5 RPOA goals. </a:t>
            </a:r>
          </a:p>
        </p:txBody>
      </p:sp>
    </p:spTree>
    <p:extLst>
      <p:ext uri="{BB962C8B-B14F-4D97-AF65-F5344CB8AC3E}">
        <p14:creationId xmlns:p14="http://schemas.microsoft.com/office/powerpoint/2010/main" val="19979451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1266</Words>
  <Application>Microsoft Office PowerPoint</Application>
  <PresentationFormat>Widescreen</PresentationFormat>
  <Paragraphs>135</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Georgia</vt:lpstr>
      <vt:lpstr>Gill Sans MT</vt:lpstr>
      <vt:lpstr>Optima</vt:lpstr>
      <vt:lpstr>Times New Roman</vt:lpstr>
      <vt:lpstr>Office Theme</vt:lpstr>
      <vt:lpstr>PowerPoint Presentation</vt:lpstr>
      <vt:lpstr>Outline of the Presentation</vt:lpstr>
      <vt:lpstr>Background on the  (CTI-CFF)</vt:lpstr>
      <vt:lpstr>Background on the  (CTI-CFF)</vt:lpstr>
      <vt:lpstr>Background on the  (CTI-CFF)</vt:lpstr>
      <vt:lpstr>Functions of the CTI-CFF Monitoring and Evaluation Working Group (MEWG):</vt:lpstr>
      <vt:lpstr>M&amp;E WG Workshops and Meetings</vt:lpstr>
      <vt:lpstr>M&amp;E System is described in Operations Manual and includes…</vt:lpstr>
      <vt:lpstr>The M&amp;E Framework</vt:lpstr>
      <vt:lpstr>PowerPoint Presentation</vt:lpstr>
      <vt:lpstr>PowerPoint Presentation</vt:lpstr>
      <vt:lpstr>Higher level outcomes and impacts indicators of the CTI-CFF</vt:lpstr>
      <vt:lpstr>The M&amp;E System in place – Roles, Reporting and Accountability</vt:lpstr>
      <vt:lpstr>The M&amp;E System Operational Work Flow</vt:lpstr>
      <vt:lpstr>Coral Triangle Atlas database 2013--MPAs in the Coral Triangle (&gt;1900)</vt:lpstr>
      <vt:lpstr>PowerPoint Presentation</vt:lpstr>
      <vt:lpstr>PowerPoint Presentation</vt:lpstr>
      <vt:lpstr>PowerPoint Presentation</vt:lpstr>
      <vt:lpstr>Communicating the M&amp;E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wwf docs</dc:creator>
  <cp:lastModifiedBy>lbaskinas</cp:lastModifiedBy>
  <cp:revision>12</cp:revision>
  <dcterms:created xsi:type="dcterms:W3CDTF">2020-07-08T06:01:14Z</dcterms:created>
  <dcterms:modified xsi:type="dcterms:W3CDTF">2020-07-08T07:08:34Z</dcterms:modified>
</cp:coreProperties>
</file>